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handoutMasterIdLst>
    <p:handoutMasterId r:id="rId8"/>
  </p:handoutMasterIdLst>
  <p:sldIdLst>
    <p:sldId id="264" r:id="rId2"/>
    <p:sldId id="266" r:id="rId3"/>
    <p:sldId id="258" r:id="rId4"/>
    <p:sldId id="265" r:id="rId5"/>
    <p:sldId id="263" r:id="rId6"/>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395" autoAdjust="0"/>
  </p:normalViewPr>
  <p:slideViewPr>
    <p:cSldViewPr snapToGrid="0">
      <p:cViewPr varScale="1">
        <p:scale>
          <a:sx n="84" d="100"/>
          <a:sy n="84" d="100"/>
        </p:scale>
        <p:origin x="22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4A1780EB-4C8F-44D5-BFFB-3A2D2FBD8E78}" type="datetimeFigureOut">
              <a:rPr lang="en-GB" smtClean="0"/>
              <a:t>23/04/2019</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BA772D2E-005F-414F-9527-E311B2CF333B}" type="slidenum">
              <a:rPr lang="en-GB" smtClean="0"/>
              <a:t>‹#›</a:t>
            </a:fld>
            <a:endParaRPr lang="en-GB"/>
          </a:p>
        </p:txBody>
      </p:sp>
    </p:spTree>
    <p:extLst>
      <p:ext uri="{BB962C8B-B14F-4D97-AF65-F5344CB8AC3E}">
        <p14:creationId xmlns:p14="http://schemas.microsoft.com/office/powerpoint/2010/main" val="1140240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3F2A2ED-7127-410C-96CD-47553BB27EC2}" type="datetimeFigureOut">
              <a:rPr lang="en-GB" smtClean="0"/>
              <a:t>23/04/2019</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6617DFC6-1AC9-407A-AA55-101F06C3A0EB}" type="slidenum">
              <a:rPr lang="en-GB" smtClean="0"/>
              <a:t>‹#›</a:t>
            </a:fld>
            <a:endParaRPr lang="en-GB"/>
          </a:p>
        </p:txBody>
      </p:sp>
    </p:spTree>
    <p:extLst>
      <p:ext uri="{BB962C8B-B14F-4D97-AF65-F5344CB8AC3E}">
        <p14:creationId xmlns:p14="http://schemas.microsoft.com/office/powerpoint/2010/main" val="360331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You can use these slides as a reflection and prayer focus for your decade of the </a:t>
            </a:r>
            <a:r>
              <a:rPr kumimoji="0" lang="en-GB" sz="1600" b="0" i="0" u="none" strike="noStrike" kern="1200" cap="none" spc="0" normalizeH="0" baseline="0" noProof="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Rosary per day.</a:t>
            </a:r>
            <a:endParaRPr kumimoji="0" lang="en-GB" sz="1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en-GB" sz="1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Day </a:t>
            </a:r>
            <a:r>
              <a:rPr kumimoji="0" lang="en-GB" sz="1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1: In </a:t>
            </a:r>
            <a:r>
              <a:rPr kumimoji="0" lang="en-GB" sz="1600" b="0" i="0" u="none" strike="noStrike" kern="1200" cap="none" spc="0" normalizeH="0" baseline="0" noProof="0" dirty="0" err="1"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Maiduaguri</a:t>
            </a:r>
            <a:r>
              <a:rPr kumimoji="0" lang="en-GB" sz="1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Nigeria because of the fighting, there are 15,000 children whose mums and dads were killed. ACN is helping to fund an orphanage where the boys and girls can live, have a safe place to sleep, go to school and have something to eat. In this 3</a:t>
            </a:r>
            <a:r>
              <a:rPr kumimoji="0" lang="en-GB" sz="1600" b="0" i="0" u="none" strike="noStrike" kern="1200" cap="none" spc="0" normalizeH="0" baseline="3000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rd</a:t>
            </a:r>
            <a:r>
              <a:rPr kumimoji="0" lang="en-GB" sz="1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decade today, we ask Mary our Mother to watch over the orphans and keep them in her care.</a:t>
            </a:r>
          </a:p>
          <a:p>
            <a:pPr algn="l"/>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17DFC6-1AC9-407A-AA55-101F06C3A0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75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lnSpc>
                <a:spcPct val="115000"/>
              </a:lnSpc>
              <a:spcAft>
                <a:spcPts val="1000"/>
              </a:spcAft>
            </a:pPr>
            <a:r>
              <a:rPr lang="en-GB"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DAY 2: As well as the orphans in Maiduguri, there are 5,000 women whose husbands were killed. Most of the women have around nine children to look after without any money. ACN are paying  (with your help) to send the women back to school so that they can train for jobs and are then able to feed their children. Mary please keep the women strong, healthy and happy so that they can look after their families.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17DFC6-1AC9-407A-AA55-101F06C3A0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47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defRPr/>
            </a:pPr>
            <a:r>
              <a:rPr kumimoji="0" lang="en-GB" sz="1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DAY 3: In Syria, 12 million people have lost their houses because of the bombs. Aid to the Church in Need is helping to rebuild houses and Churches and find new homes for those whose houses are still in the middle of the fighting. During this decade of the rosary, w</a:t>
            </a:r>
            <a:r>
              <a:rPr lang="en-GB"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e pray for the families who are homeless and ask Mary our Mother to protect them and keep them safe.</a:t>
            </a:r>
            <a:endPar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617DFC6-1AC9-407A-AA55-101F06C3A0EB}" type="slidenum">
              <a:rPr lang="en-GB" smtClean="0"/>
              <a:t>3</a:t>
            </a:fld>
            <a:endParaRPr lang="en-GB"/>
          </a:p>
        </p:txBody>
      </p:sp>
    </p:spTree>
    <p:extLst>
      <p:ext uri="{BB962C8B-B14F-4D97-AF65-F5344CB8AC3E}">
        <p14:creationId xmlns:p14="http://schemas.microsoft.com/office/powerpoint/2010/main" val="177336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lnSpc>
                <a:spcPct val="115000"/>
              </a:lnSpc>
              <a:spcAft>
                <a:spcPts val="1000"/>
              </a:spcAft>
            </a:pPr>
            <a:r>
              <a:rPr lang="en-GB"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DAY 4: In this last decade of the Maisy Milk Rosary for Peace, ACN ask you to dedicate it to everyone in the world. Please help those who want to fight, understand that it is much better to be friends and love one another. </a:t>
            </a:r>
            <a:r>
              <a:rPr kumimoji="0" lang="en-GB" sz="16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Mary, as our Mother, please look down on and bless all those who suffer because of who they are and where they live. We pray that all the fighting and wars stop and that our world finds peace.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17DFC6-1AC9-407A-AA55-101F06C3A0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74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Day 5: In 2018, explosions killed over 1,000 children in Syria. It is not safe for them to play in the street so ACN is paying to send 130 children to a summer camp in </a:t>
            </a:r>
            <a:r>
              <a:rPr kumimoji="0" lang="en-GB" sz="1600" b="0" i="0" u="none" strike="noStrike" kern="1200" cap="none" spc="0" normalizeH="0" baseline="0" noProof="0" dirty="0" err="1" smtClean="0">
                <a:ln>
                  <a:noFill/>
                </a:ln>
                <a:solidFill>
                  <a:schemeClr val="tx1"/>
                </a:solidFill>
                <a:effectLst/>
                <a:uLnTx/>
                <a:uFillTx/>
                <a:latin typeface="+mn-lt"/>
                <a:ea typeface="+mn-ea"/>
                <a:cs typeface="+mn-cs"/>
              </a:rPr>
              <a:t>Kassab</a:t>
            </a:r>
            <a:r>
              <a:rPr kumimoji="0" lang="en-GB" sz="1600" b="0" i="0" u="none" strike="noStrike" kern="1200" cap="none" spc="0" normalizeH="0" baseline="0" noProof="0" dirty="0" smtClean="0">
                <a:ln>
                  <a:noFill/>
                </a:ln>
                <a:solidFill>
                  <a:schemeClr val="tx1"/>
                </a:solidFill>
                <a:effectLst/>
                <a:uLnTx/>
                <a:uFillTx/>
                <a:latin typeface="+mn-lt"/>
                <a:ea typeface="+mn-ea"/>
                <a:cs typeface="+mn-cs"/>
              </a:rPr>
              <a:t>. Whilst in the camp, the children are helped by doctors as many of them are having nightmares because of the terrible things that they have seen during the war. The children will also get to play and catch up with their schoolwork whilst living in a safe place. During this decade, we ask Our Lady to look down on the children, doctors and teachers and help all of them to have a fun time in the summer camp.</a:t>
            </a:r>
          </a:p>
          <a:p>
            <a:pPr algn="l"/>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17DFC6-1AC9-407A-AA55-101F06C3A0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10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1"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B9CB08-1472-4B2C-9FCD-CA177C2239A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C9C0A-7C2E-42C2-8239-595F546CD798}" type="slidenum">
              <a:rPr lang="en-GB" smtClean="0"/>
              <a:t>‹#›</a:t>
            </a:fld>
            <a:endParaRPr lang="en-GB"/>
          </a:p>
        </p:txBody>
      </p:sp>
    </p:spTree>
    <p:extLst>
      <p:ext uri="{BB962C8B-B14F-4D97-AF65-F5344CB8AC3E}">
        <p14:creationId xmlns:p14="http://schemas.microsoft.com/office/powerpoint/2010/main" val="238471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B9CB08-1472-4B2C-9FCD-CA177C2239A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C9C0A-7C2E-42C2-8239-595F546CD798}" type="slidenum">
              <a:rPr lang="en-GB" smtClean="0"/>
              <a:t>‹#›</a:t>
            </a:fld>
            <a:endParaRPr lang="en-GB"/>
          </a:p>
        </p:txBody>
      </p:sp>
    </p:spTree>
    <p:extLst>
      <p:ext uri="{BB962C8B-B14F-4D97-AF65-F5344CB8AC3E}">
        <p14:creationId xmlns:p14="http://schemas.microsoft.com/office/powerpoint/2010/main" val="20789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B9CB08-1472-4B2C-9FCD-CA177C2239A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C9C0A-7C2E-42C2-8239-595F546CD798}" type="slidenum">
              <a:rPr lang="en-GB" smtClean="0"/>
              <a:t>‹#›</a:t>
            </a:fld>
            <a:endParaRPr lang="en-GB"/>
          </a:p>
        </p:txBody>
      </p:sp>
    </p:spTree>
    <p:extLst>
      <p:ext uri="{BB962C8B-B14F-4D97-AF65-F5344CB8AC3E}">
        <p14:creationId xmlns:p14="http://schemas.microsoft.com/office/powerpoint/2010/main" val="137794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B9CB08-1472-4B2C-9FCD-CA177C2239A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C9C0A-7C2E-42C2-8239-595F546CD798}" type="slidenum">
              <a:rPr lang="en-GB" smtClean="0"/>
              <a:t>‹#›</a:t>
            </a:fld>
            <a:endParaRPr lang="en-GB"/>
          </a:p>
        </p:txBody>
      </p:sp>
    </p:spTree>
    <p:extLst>
      <p:ext uri="{BB962C8B-B14F-4D97-AF65-F5344CB8AC3E}">
        <p14:creationId xmlns:p14="http://schemas.microsoft.com/office/powerpoint/2010/main" val="205997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1"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0"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9CB08-1472-4B2C-9FCD-CA177C2239AD}"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C9C0A-7C2E-42C2-8239-595F546CD798}" type="slidenum">
              <a:rPr lang="en-GB" smtClean="0"/>
              <a:t>‹#›</a:t>
            </a:fld>
            <a:endParaRPr lang="en-GB"/>
          </a:p>
        </p:txBody>
      </p:sp>
    </p:spTree>
    <p:extLst>
      <p:ext uri="{BB962C8B-B14F-4D97-AF65-F5344CB8AC3E}">
        <p14:creationId xmlns:p14="http://schemas.microsoft.com/office/powerpoint/2010/main" val="391897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B9CB08-1472-4B2C-9FCD-CA177C2239AD}"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C9C0A-7C2E-42C2-8239-595F546CD798}" type="slidenum">
              <a:rPr lang="en-GB" smtClean="0"/>
              <a:t>‹#›</a:t>
            </a:fld>
            <a:endParaRPr lang="en-GB"/>
          </a:p>
        </p:txBody>
      </p:sp>
    </p:spTree>
    <p:extLst>
      <p:ext uri="{BB962C8B-B14F-4D97-AF65-F5344CB8AC3E}">
        <p14:creationId xmlns:p14="http://schemas.microsoft.com/office/powerpoint/2010/main" val="40502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B9CB08-1472-4B2C-9FCD-CA177C2239AD}" type="datetimeFigureOut">
              <a:rPr lang="en-GB" smtClean="0"/>
              <a:t>23/04/2019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2C9C0A-7C2E-42C2-8239-595F546CD798}" type="slidenum">
              <a:rPr lang="en-GB" smtClean="0"/>
              <a:t>‹#›</a:t>
            </a:fld>
            <a:endParaRPr lang="en-GB"/>
          </a:p>
        </p:txBody>
      </p:sp>
    </p:spTree>
    <p:extLst>
      <p:ext uri="{BB962C8B-B14F-4D97-AF65-F5344CB8AC3E}">
        <p14:creationId xmlns:p14="http://schemas.microsoft.com/office/powerpoint/2010/main" val="371909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B9CB08-1472-4B2C-9FCD-CA177C2239AD}" type="datetimeFigureOut">
              <a:rPr lang="en-GB" smtClean="0"/>
              <a:t>23/04/2019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2C9C0A-7C2E-42C2-8239-595F546CD798}" type="slidenum">
              <a:rPr lang="en-GB" smtClean="0"/>
              <a:t>‹#›</a:t>
            </a:fld>
            <a:endParaRPr lang="en-GB"/>
          </a:p>
        </p:txBody>
      </p:sp>
    </p:spTree>
    <p:extLst>
      <p:ext uri="{BB962C8B-B14F-4D97-AF65-F5344CB8AC3E}">
        <p14:creationId xmlns:p14="http://schemas.microsoft.com/office/powerpoint/2010/main" val="211220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9CB08-1472-4B2C-9FCD-CA177C2239AD}" type="datetimeFigureOut">
              <a:rPr lang="en-GB" smtClean="0"/>
              <a:t>23/04/2019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2C9C0A-7C2E-42C2-8239-595F546CD798}" type="slidenum">
              <a:rPr lang="en-GB" smtClean="0"/>
              <a:t>‹#›</a:t>
            </a:fld>
            <a:endParaRPr lang="en-GB"/>
          </a:p>
        </p:txBody>
      </p:sp>
    </p:spTree>
    <p:extLst>
      <p:ext uri="{BB962C8B-B14F-4D97-AF65-F5344CB8AC3E}">
        <p14:creationId xmlns:p14="http://schemas.microsoft.com/office/powerpoint/2010/main" val="360835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9CB08-1472-4B2C-9FCD-CA177C2239AD}"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C9C0A-7C2E-42C2-8239-595F546CD798}" type="slidenum">
              <a:rPr lang="en-GB" smtClean="0"/>
              <a:t>‹#›</a:t>
            </a:fld>
            <a:endParaRPr lang="en-GB"/>
          </a:p>
        </p:txBody>
      </p:sp>
    </p:spTree>
    <p:extLst>
      <p:ext uri="{BB962C8B-B14F-4D97-AF65-F5344CB8AC3E}">
        <p14:creationId xmlns:p14="http://schemas.microsoft.com/office/powerpoint/2010/main" val="251258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9CB08-1472-4B2C-9FCD-CA177C2239AD}"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C9C0A-7C2E-42C2-8239-595F546CD798}" type="slidenum">
              <a:rPr lang="en-GB" smtClean="0"/>
              <a:t>‹#›</a:t>
            </a:fld>
            <a:endParaRPr lang="en-GB"/>
          </a:p>
        </p:txBody>
      </p:sp>
    </p:spTree>
    <p:extLst>
      <p:ext uri="{BB962C8B-B14F-4D97-AF65-F5344CB8AC3E}">
        <p14:creationId xmlns:p14="http://schemas.microsoft.com/office/powerpoint/2010/main" val="76246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9CB08-1472-4B2C-9FCD-CA177C2239AD}" type="datetimeFigureOut">
              <a:rPr lang="en-GB" smtClean="0"/>
              <a:t>23/04/2019</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C9C0A-7C2E-42C2-8239-595F546CD798}" type="slidenum">
              <a:rPr lang="en-GB" smtClean="0"/>
              <a:t>‹#›</a:t>
            </a:fld>
            <a:endParaRPr lang="en-GB"/>
          </a:p>
        </p:txBody>
      </p:sp>
    </p:spTree>
    <p:extLst>
      <p:ext uri="{BB962C8B-B14F-4D97-AF65-F5344CB8AC3E}">
        <p14:creationId xmlns:p14="http://schemas.microsoft.com/office/powerpoint/2010/main" val="3812511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46"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87" indent="-285764" algn="l" defTabSz="91444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57" indent="-228611" algn="l" defTabSz="91444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80" indent="-228611" algn="l" defTabSz="9144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503" indent="-228611" algn="l" defTabSz="9144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726" indent="-228611" algn="l" defTabSz="9144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949" indent="-228611" algn="l" defTabSz="9144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71" indent="-228611" algn="l" defTabSz="9144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94" indent="-228611" algn="l" defTabSz="91444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42155" y="4968007"/>
            <a:ext cx="1236085" cy="1646314"/>
          </a:xfrm>
          <a:prstGeom prst="rect">
            <a:avLst/>
          </a:prstGeom>
        </p:spPr>
      </p:pic>
      <p:pic>
        <p:nvPicPr>
          <p:cNvPr id="7" name="Picture 6"/>
          <p:cNvPicPr>
            <a:picLocks noChangeAspect="1"/>
          </p:cNvPicPr>
          <p:nvPr/>
        </p:nvPicPr>
        <p:blipFill>
          <a:blip r:embed="rId4"/>
          <a:stretch>
            <a:fillRect/>
          </a:stretch>
        </p:blipFill>
        <p:spPr>
          <a:xfrm>
            <a:off x="548101" y="4941719"/>
            <a:ext cx="1553647" cy="2196205"/>
          </a:xfrm>
          <a:prstGeom prst="rect">
            <a:avLst/>
          </a:prstGeom>
        </p:spPr>
      </p:pic>
      <p:pic>
        <p:nvPicPr>
          <p:cNvPr id="8" name="Picture 7"/>
          <p:cNvPicPr>
            <a:picLocks noChangeAspect="1"/>
          </p:cNvPicPr>
          <p:nvPr/>
        </p:nvPicPr>
        <p:blipFill>
          <a:blip r:embed="rId5"/>
          <a:stretch>
            <a:fillRect/>
          </a:stretch>
        </p:blipFill>
        <p:spPr>
          <a:xfrm>
            <a:off x="1527290" y="4878587"/>
            <a:ext cx="6088626" cy="1825151"/>
          </a:xfrm>
          <a:prstGeom prst="rect">
            <a:avLst/>
          </a:prstGeom>
        </p:spPr>
      </p:pic>
      <p:sp>
        <p:nvSpPr>
          <p:cNvPr id="3" name="TextBox 2"/>
          <p:cNvSpPr txBox="1"/>
          <p:nvPr/>
        </p:nvSpPr>
        <p:spPr>
          <a:xfrm>
            <a:off x="3027543" y="5300131"/>
            <a:ext cx="3588816" cy="1479379"/>
          </a:xfrm>
          <a:prstGeom prst="rect">
            <a:avLst/>
          </a:prstGeom>
          <a:noFill/>
        </p:spPr>
        <p:txBody>
          <a:bodyPr wrap="square" rtlCol="0">
            <a:spAutoFit/>
          </a:bodyPr>
          <a:lstStyle/>
          <a:p>
            <a:pPr lvl="0">
              <a:lnSpc>
                <a:spcPct val="115000"/>
              </a:lnSpc>
              <a:spcAft>
                <a:spcPts val="1000"/>
              </a:spcAft>
              <a:defRPr/>
            </a:pPr>
            <a:r>
              <a:rPr lang="en-GB" sz="160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We ask </a:t>
            </a:r>
            <a:r>
              <a:rPr lang="en-GB" sz="1600" dirty="0">
                <a:solidFill>
                  <a:prstClr val="white"/>
                </a:solidFill>
                <a:latin typeface="Calibri" panose="020F0502020204030204" pitchFamily="34" charset="0"/>
                <a:ea typeface="Calibri" panose="020F0502020204030204" pitchFamily="34" charset="0"/>
                <a:cs typeface="Times New Roman" panose="02020603050405020304" pitchFamily="18" charset="0"/>
              </a:rPr>
              <a:t>Mary our Mother to watch over the orphans and keep them in her care.</a:t>
            </a:r>
            <a:endParaRPr lang="en-GB" sz="11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endParaRPr lang="en-GB"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rotWithShape="1">
          <a:blip r:embed="rId6"/>
          <a:srcRect l="11615" t="2546" r="9189" b="26746"/>
          <a:stretch/>
        </p:blipFill>
        <p:spPr>
          <a:xfrm>
            <a:off x="0" y="-1154430"/>
            <a:ext cx="9144000" cy="5829300"/>
          </a:xfrm>
          <a:prstGeom prst="rect">
            <a:avLst/>
          </a:prstGeom>
        </p:spPr>
      </p:pic>
      <p:sp>
        <p:nvSpPr>
          <p:cNvPr id="2" name="Rectangle 1"/>
          <p:cNvSpPr/>
          <p:nvPr/>
        </p:nvSpPr>
        <p:spPr>
          <a:xfrm>
            <a:off x="6902819" y="4274174"/>
            <a:ext cx="2115451" cy="292388"/>
          </a:xfrm>
          <a:prstGeom prst="rect">
            <a:avLst/>
          </a:prstGeom>
        </p:spPr>
        <p:txBody>
          <a:bodyPr wrap="none">
            <a:spAutoFit/>
          </a:bodyPr>
          <a:lstStyle/>
          <a:p>
            <a:pPr lvl="0"/>
            <a:r>
              <a:rPr lang="en-GB" sz="1300" dirty="0">
                <a:solidFill>
                  <a:prstClr val="white"/>
                </a:solidFill>
              </a:rPr>
              <a:t>© Aid to the Church in Need</a:t>
            </a:r>
          </a:p>
        </p:txBody>
      </p:sp>
    </p:spTree>
    <p:extLst>
      <p:ext uri="{BB962C8B-B14F-4D97-AF65-F5344CB8AC3E}">
        <p14:creationId xmlns:p14="http://schemas.microsoft.com/office/powerpoint/2010/main" val="2367320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42155" y="4968007"/>
            <a:ext cx="1236085" cy="1646314"/>
          </a:xfrm>
          <a:prstGeom prst="rect">
            <a:avLst/>
          </a:prstGeom>
        </p:spPr>
      </p:pic>
      <p:pic>
        <p:nvPicPr>
          <p:cNvPr id="7" name="Picture 6"/>
          <p:cNvPicPr>
            <a:picLocks noChangeAspect="1"/>
          </p:cNvPicPr>
          <p:nvPr/>
        </p:nvPicPr>
        <p:blipFill>
          <a:blip r:embed="rId4"/>
          <a:stretch>
            <a:fillRect/>
          </a:stretch>
        </p:blipFill>
        <p:spPr>
          <a:xfrm>
            <a:off x="548101" y="4941719"/>
            <a:ext cx="1553647" cy="2196205"/>
          </a:xfrm>
          <a:prstGeom prst="rect">
            <a:avLst/>
          </a:prstGeom>
        </p:spPr>
      </p:pic>
      <p:pic>
        <p:nvPicPr>
          <p:cNvPr id="8" name="Picture 7"/>
          <p:cNvPicPr>
            <a:picLocks noChangeAspect="1"/>
          </p:cNvPicPr>
          <p:nvPr/>
        </p:nvPicPr>
        <p:blipFill>
          <a:blip r:embed="rId5"/>
          <a:stretch>
            <a:fillRect/>
          </a:stretch>
        </p:blipFill>
        <p:spPr>
          <a:xfrm>
            <a:off x="1527290" y="4878587"/>
            <a:ext cx="6088626" cy="1825151"/>
          </a:xfrm>
          <a:prstGeom prst="rect">
            <a:avLst/>
          </a:prstGeom>
        </p:spPr>
      </p:pic>
      <p:sp>
        <p:nvSpPr>
          <p:cNvPr id="3" name="TextBox 2"/>
          <p:cNvSpPr txBox="1"/>
          <p:nvPr/>
        </p:nvSpPr>
        <p:spPr>
          <a:xfrm>
            <a:off x="3080937" y="5246421"/>
            <a:ext cx="3623106" cy="1254702"/>
          </a:xfrm>
          <a:prstGeom prst="rect">
            <a:avLst/>
          </a:prstGeom>
          <a:noFill/>
        </p:spPr>
        <p:txBody>
          <a:bodyPr wrap="square" rtlCol="0">
            <a:spAutoFit/>
          </a:bodyPr>
          <a:lstStyle/>
          <a:p>
            <a:pPr lvl="0">
              <a:lnSpc>
                <a:spcPct val="115000"/>
              </a:lnSpc>
              <a:spcAft>
                <a:spcPts val="1000"/>
              </a:spcAft>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Mary please keep the women strong, healthy and happy so that they can look after their families. </a:t>
            </a:r>
            <a:endParaRPr lang="en-GB"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1989" b="13465"/>
          <a:stretch/>
        </p:blipFill>
        <p:spPr>
          <a:xfrm>
            <a:off x="-794" y="-480062"/>
            <a:ext cx="9144793" cy="5154931"/>
          </a:xfrm>
          <a:prstGeom prst="rect">
            <a:avLst/>
          </a:prstGeom>
        </p:spPr>
      </p:pic>
      <p:pic>
        <p:nvPicPr>
          <p:cNvPr id="2" name="Picture 1"/>
          <p:cNvPicPr>
            <a:picLocks noChangeAspect="1"/>
          </p:cNvPicPr>
          <p:nvPr/>
        </p:nvPicPr>
        <p:blipFill rotWithShape="1">
          <a:blip r:embed="rId7"/>
          <a:srcRect t="6388" b="51647"/>
          <a:stretch/>
        </p:blipFill>
        <p:spPr>
          <a:xfrm>
            <a:off x="-795" y="-688860"/>
            <a:ext cx="9144794" cy="5383530"/>
          </a:xfrm>
          <a:prstGeom prst="rect">
            <a:avLst/>
          </a:prstGeom>
        </p:spPr>
      </p:pic>
      <p:sp>
        <p:nvSpPr>
          <p:cNvPr id="4" name="Rectangle 3"/>
          <p:cNvSpPr/>
          <p:nvPr/>
        </p:nvSpPr>
        <p:spPr>
          <a:xfrm>
            <a:off x="160020" y="4246188"/>
            <a:ext cx="2115451" cy="292388"/>
          </a:xfrm>
          <a:prstGeom prst="rect">
            <a:avLst/>
          </a:prstGeom>
        </p:spPr>
        <p:txBody>
          <a:bodyPr wrap="none">
            <a:spAutoFit/>
          </a:bodyPr>
          <a:lstStyle/>
          <a:p>
            <a:pPr lvl="0"/>
            <a:r>
              <a:rPr lang="en-GB" sz="1300" dirty="0">
                <a:solidFill>
                  <a:prstClr val="white"/>
                </a:solidFill>
              </a:rPr>
              <a:t>© Aid to the Church in Need</a:t>
            </a:r>
          </a:p>
        </p:txBody>
      </p:sp>
    </p:spTree>
    <p:extLst>
      <p:ext uri="{BB962C8B-B14F-4D97-AF65-F5344CB8AC3E}">
        <p14:creationId xmlns:p14="http://schemas.microsoft.com/office/powerpoint/2010/main" val="998146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42155" y="4968007"/>
            <a:ext cx="1236085" cy="1646314"/>
          </a:xfrm>
          <a:prstGeom prst="rect">
            <a:avLst/>
          </a:prstGeom>
        </p:spPr>
      </p:pic>
      <p:pic>
        <p:nvPicPr>
          <p:cNvPr id="12" name="Picture 11"/>
          <p:cNvPicPr>
            <a:picLocks noChangeAspect="1"/>
          </p:cNvPicPr>
          <p:nvPr/>
        </p:nvPicPr>
        <p:blipFill>
          <a:blip r:embed="rId4"/>
          <a:stretch>
            <a:fillRect/>
          </a:stretch>
        </p:blipFill>
        <p:spPr>
          <a:xfrm>
            <a:off x="1526784" y="4879733"/>
            <a:ext cx="6090432" cy="1822862"/>
          </a:xfrm>
          <a:prstGeom prst="rect">
            <a:avLst/>
          </a:prstGeom>
        </p:spPr>
      </p:pic>
      <p:pic>
        <p:nvPicPr>
          <p:cNvPr id="7" name="Picture 6"/>
          <p:cNvPicPr>
            <a:picLocks noChangeAspect="1"/>
          </p:cNvPicPr>
          <p:nvPr/>
        </p:nvPicPr>
        <p:blipFill>
          <a:blip r:embed="rId5"/>
          <a:stretch>
            <a:fillRect/>
          </a:stretch>
        </p:blipFill>
        <p:spPr>
          <a:xfrm>
            <a:off x="548101" y="4941719"/>
            <a:ext cx="1553647" cy="2196205"/>
          </a:xfrm>
          <a:prstGeom prst="rect">
            <a:avLst/>
          </a:prstGeom>
        </p:spPr>
      </p:pic>
      <p:sp>
        <p:nvSpPr>
          <p:cNvPr id="9" name="TextBox 8"/>
          <p:cNvSpPr txBox="1"/>
          <p:nvPr/>
        </p:nvSpPr>
        <p:spPr>
          <a:xfrm>
            <a:off x="2864124" y="5269567"/>
            <a:ext cx="3990716" cy="873124"/>
          </a:xfrm>
          <a:prstGeom prst="rect">
            <a:avLst/>
          </a:prstGeom>
          <a:noFill/>
        </p:spPr>
        <p:txBody>
          <a:bodyPr wrap="square" rtlCol="0">
            <a:spAutoFit/>
          </a:bodyPr>
          <a:lstStyle/>
          <a:p>
            <a:pPr lvl="0">
              <a:lnSpc>
                <a:spcPct val="115000"/>
              </a:lnSpc>
              <a:spcAft>
                <a:spcPts val="1000"/>
              </a:spcAft>
              <a:defRPr/>
            </a:pPr>
            <a:r>
              <a:rPr lang="en-GB" sz="150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We pray for the </a:t>
            </a:r>
            <a:r>
              <a:rPr lang="en-GB" sz="1500" dirty="0">
                <a:solidFill>
                  <a:prstClr val="white"/>
                </a:solidFill>
                <a:latin typeface="Calibri" panose="020F0502020204030204" pitchFamily="34" charset="0"/>
                <a:ea typeface="Calibri" panose="020F0502020204030204" pitchFamily="34" charset="0"/>
                <a:cs typeface="Times New Roman" panose="02020603050405020304" pitchFamily="18" charset="0"/>
              </a:rPr>
              <a:t>families who are homeless and ask Mary our Mother to protect them and keep them safe.</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409701"/>
            <a:ext cx="9144000" cy="6096000"/>
          </a:xfrm>
          <a:prstGeom prst="rect">
            <a:avLst/>
          </a:prstGeom>
        </p:spPr>
      </p:pic>
    </p:spTree>
    <p:extLst>
      <p:ext uri="{BB962C8B-B14F-4D97-AF65-F5344CB8AC3E}">
        <p14:creationId xmlns:p14="http://schemas.microsoft.com/office/powerpoint/2010/main" val="2693967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42155" y="4968007"/>
            <a:ext cx="1236085" cy="1646314"/>
          </a:xfrm>
          <a:prstGeom prst="rect">
            <a:avLst/>
          </a:prstGeom>
        </p:spPr>
      </p:pic>
      <p:pic>
        <p:nvPicPr>
          <p:cNvPr id="7" name="Picture 6"/>
          <p:cNvPicPr>
            <a:picLocks noChangeAspect="1"/>
          </p:cNvPicPr>
          <p:nvPr/>
        </p:nvPicPr>
        <p:blipFill>
          <a:blip r:embed="rId4"/>
          <a:stretch>
            <a:fillRect/>
          </a:stretch>
        </p:blipFill>
        <p:spPr>
          <a:xfrm>
            <a:off x="548101" y="4941719"/>
            <a:ext cx="1553647" cy="2196205"/>
          </a:xfrm>
          <a:prstGeom prst="rect">
            <a:avLst/>
          </a:prstGeom>
        </p:spPr>
      </p:pic>
      <p:pic>
        <p:nvPicPr>
          <p:cNvPr id="8" name="Picture 7"/>
          <p:cNvPicPr>
            <a:picLocks noChangeAspect="1"/>
          </p:cNvPicPr>
          <p:nvPr/>
        </p:nvPicPr>
        <p:blipFill>
          <a:blip r:embed="rId5"/>
          <a:stretch>
            <a:fillRect/>
          </a:stretch>
        </p:blipFill>
        <p:spPr>
          <a:xfrm>
            <a:off x="1527290" y="4878587"/>
            <a:ext cx="6088626" cy="1825151"/>
          </a:xfrm>
          <a:prstGeom prst="rect">
            <a:avLst/>
          </a:prstGeom>
        </p:spPr>
      </p:pic>
      <p:sp>
        <p:nvSpPr>
          <p:cNvPr id="3" name="TextBox 2"/>
          <p:cNvSpPr txBox="1"/>
          <p:nvPr/>
        </p:nvSpPr>
        <p:spPr>
          <a:xfrm>
            <a:off x="3080937" y="5406441"/>
            <a:ext cx="3623106" cy="769441"/>
          </a:xfrm>
          <a:prstGeom prst="rect">
            <a:avLst/>
          </a:prstGeom>
          <a:noFill/>
        </p:spPr>
        <p:txBody>
          <a:bodyPr wrap="square" rtlCol="0">
            <a:spAutoFit/>
          </a:bodyPr>
          <a:lstStyle/>
          <a:p>
            <a:pPr lvl="0">
              <a:defRPr/>
            </a:pPr>
            <a:r>
              <a:rPr lang="en-GB" sz="1600" dirty="0">
                <a:solidFill>
                  <a:prstClr val="white"/>
                </a:solidFill>
                <a:latin typeface="Calibri" panose="020F0502020204030204" pitchFamily="34" charset="0"/>
                <a:ea typeface="Calibri" panose="020F0502020204030204" pitchFamily="34" charset="0"/>
                <a:cs typeface="Times New Roman" panose="02020603050405020304" pitchFamily="18" charset="0"/>
              </a:rPr>
              <a:t>We pray that all the fighting and wars stop and that our world finds </a:t>
            </a:r>
            <a:r>
              <a:rPr lang="en-GB" sz="160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peace </a:t>
            </a:r>
            <a:r>
              <a:rPr kumimoji="0" lang="en-GB" sz="15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GB"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1989" b="13465"/>
          <a:stretch/>
        </p:blipFill>
        <p:spPr>
          <a:xfrm>
            <a:off x="-794" y="-480062"/>
            <a:ext cx="9144793" cy="5154931"/>
          </a:xfrm>
          <a:prstGeom prst="rect">
            <a:avLst/>
          </a:prstGeom>
        </p:spPr>
      </p:pic>
      <p:sp>
        <p:nvSpPr>
          <p:cNvPr id="2" name="Rectangle 1"/>
          <p:cNvSpPr/>
          <p:nvPr/>
        </p:nvSpPr>
        <p:spPr>
          <a:xfrm>
            <a:off x="6704043" y="4265498"/>
            <a:ext cx="2372957" cy="292388"/>
          </a:xfrm>
          <a:prstGeom prst="rect">
            <a:avLst/>
          </a:prstGeom>
        </p:spPr>
        <p:txBody>
          <a:bodyPr wrap="none">
            <a:spAutoFit/>
          </a:bodyPr>
          <a:lstStyle/>
          <a:p>
            <a:pPr lvl="0"/>
            <a:r>
              <a:rPr lang="en-GB" sz="1300" dirty="0">
                <a:solidFill>
                  <a:prstClr val="white"/>
                </a:solidFill>
              </a:rPr>
              <a:t>© ismaelmartinezsanchez / ACN</a:t>
            </a:r>
          </a:p>
        </p:txBody>
      </p:sp>
    </p:spTree>
    <p:extLst>
      <p:ext uri="{BB962C8B-B14F-4D97-AF65-F5344CB8AC3E}">
        <p14:creationId xmlns:p14="http://schemas.microsoft.com/office/powerpoint/2010/main" val="3533261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42155" y="4968007"/>
            <a:ext cx="1236085" cy="1646314"/>
          </a:xfrm>
          <a:prstGeom prst="rect">
            <a:avLst/>
          </a:prstGeom>
        </p:spPr>
      </p:pic>
      <p:pic>
        <p:nvPicPr>
          <p:cNvPr id="7" name="Picture 6"/>
          <p:cNvPicPr>
            <a:picLocks noChangeAspect="1"/>
          </p:cNvPicPr>
          <p:nvPr/>
        </p:nvPicPr>
        <p:blipFill>
          <a:blip r:embed="rId4"/>
          <a:stretch>
            <a:fillRect/>
          </a:stretch>
        </p:blipFill>
        <p:spPr>
          <a:xfrm>
            <a:off x="548101" y="4941719"/>
            <a:ext cx="1553647" cy="2196205"/>
          </a:xfrm>
          <a:prstGeom prst="rect">
            <a:avLst/>
          </a:prstGeom>
        </p:spPr>
      </p:pic>
      <p:pic>
        <p:nvPicPr>
          <p:cNvPr id="8" name="Picture 7"/>
          <p:cNvPicPr>
            <a:picLocks noChangeAspect="1"/>
          </p:cNvPicPr>
          <p:nvPr/>
        </p:nvPicPr>
        <p:blipFill>
          <a:blip r:embed="rId5"/>
          <a:stretch>
            <a:fillRect/>
          </a:stretch>
        </p:blipFill>
        <p:spPr>
          <a:xfrm>
            <a:off x="1527290" y="4878587"/>
            <a:ext cx="6088626" cy="1825151"/>
          </a:xfrm>
          <a:prstGeom prst="rect">
            <a:avLst/>
          </a:prstGeom>
        </p:spPr>
      </p:pic>
      <p:pic>
        <p:nvPicPr>
          <p:cNvPr id="2" name="Picture 1"/>
          <p:cNvPicPr>
            <a:picLocks noChangeAspect="1"/>
          </p:cNvPicPr>
          <p:nvPr/>
        </p:nvPicPr>
        <p:blipFill>
          <a:blip r:embed="rId6"/>
          <a:stretch>
            <a:fillRect/>
          </a:stretch>
        </p:blipFill>
        <p:spPr>
          <a:xfrm>
            <a:off x="-793" y="-1421659"/>
            <a:ext cx="9144793" cy="6096528"/>
          </a:xfrm>
          <a:prstGeom prst="rect">
            <a:avLst/>
          </a:prstGeom>
        </p:spPr>
      </p:pic>
      <p:sp>
        <p:nvSpPr>
          <p:cNvPr id="3" name="TextBox 2"/>
          <p:cNvSpPr txBox="1"/>
          <p:nvPr/>
        </p:nvSpPr>
        <p:spPr>
          <a:xfrm>
            <a:off x="2791015" y="5282216"/>
            <a:ext cx="4457179" cy="1246495"/>
          </a:xfrm>
          <a:prstGeom prst="rect">
            <a:avLst/>
          </a:prstGeom>
          <a:noFill/>
        </p:spPr>
        <p:txBody>
          <a:bodyPr wrap="square" rtlCol="0">
            <a:spAutoFit/>
          </a:bodyPr>
          <a:lstStyle/>
          <a:p>
            <a:pPr lvl="0">
              <a:defRPr/>
            </a:pPr>
            <a:r>
              <a:rPr lang="en-GB" sz="1600" dirty="0" smtClean="0">
                <a:solidFill>
                  <a:prstClr val="white"/>
                </a:solidFill>
              </a:rPr>
              <a:t>We ask </a:t>
            </a:r>
            <a:r>
              <a:rPr lang="en-GB" sz="1600" dirty="0">
                <a:solidFill>
                  <a:prstClr val="white"/>
                </a:solidFill>
              </a:rPr>
              <a:t>Our Lady to look down on the children, doctors and teachers and help all of them to have a fun time in the summer camp.</a:t>
            </a:r>
          </a:p>
          <a:p>
            <a:pPr lvl="0">
              <a:defRPr/>
            </a:pPr>
            <a:r>
              <a:rPr lang="en-GB" sz="1500" dirty="0" smtClean="0">
                <a:solidFill>
                  <a:prstClr val="white"/>
                </a:solidFill>
                <a:latin typeface="Calibri" panose="020F0502020204030204" pitchFamily="34" charset="0"/>
                <a:cs typeface="Calibri" panose="020F0502020204030204" pitchFamily="34" charset="0"/>
              </a:rPr>
              <a:t>.</a:t>
            </a:r>
            <a:endParaRPr lang="en-GB" sz="1500" dirty="0">
              <a:solidFill>
                <a:prstClr val="white"/>
              </a:solidFill>
              <a:latin typeface="Calibri" panose="020F0502020204030204" pitchFamily="34" charset="0"/>
              <a:cs typeface="Calibri" panose="020F0502020204030204" pitchFamily="34" charset="0"/>
            </a:endParaRPr>
          </a:p>
          <a:p>
            <a:pPr lvl="0" defTabSz="914400"/>
            <a:endParaRPr lang="en-GB" sz="1200" dirty="0">
              <a:solidFill>
                <a:prstClr val="black"/>
              </a:solidFill>
            </a:endParaRPr>
          </a:p>
        </p:txBody>
      </p:sp>
    </p:spTree>
    <p:extLst>
      <p:ext uri="{BB962C8B-B14F-4D97-AF65-F5344CB8AC3E}">
        <p14:creationId xmlns:p14="http://schemas.microsoft.com/office/powerpoint/2010/main" val="450778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629</TotalTime>
  <Words>599</Words>
  <Application>Microsoft Office PowerPoint</Application>
  <PresentationFormat>On-screen Show (4:3)</PresentationFormat>
  <Paragraphs>22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 Sweeney</dc:creator>
  <cp:lastModifiedBy>Clair Sweeney</cp:lastModifiedBy>
  <cp:revision>21</cp:revision>
  <cp:lastPrinted>2019-02-28T14:38:59Z</cp:lastPrinted>
  <dcterms:created xsi:type="dcterms:W3CDTF">2019-02-13T15:07:48Z</dcterms:created>
  <dcterms:modified xsi:type="dcterms:W3CDTF">2019-04-23T13:06:38Z</dcterms:modified>
</cp:coreProperties>
</file>