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06" r:id="rId3"/>
    <p:sldId id="307" r:id="rId4"/>
    <p:sldId id="258" r:id="rId5"/>
    <p:sldId id="257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  <p:sldId id="369" r:id="rId45"/>
    <p:sldId id="370" r:id="rId46"/>
    <p:sldId id="371" r:id="rId47"/>
    <p:sldId id="372" r:id="rId48"/>
    <p:sldId id="373" r:id="rId49"/>
    <p:sldId id="374" r:id="rId50"/>
    <p:sldId id="375" r:id="rId51"/>
    <p:sldId id="376" r:id="rId52"/>
    <p:sldId id="330" r:id="rId53"/>
    <p:sldId id="286" r:id="rId54"/>
    <p:sldId id="259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6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A0D8B-4C5D-4A93-A55B-1B1207372752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EF78-EF4C-4715-B320-BA0B7BE94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3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815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786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336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303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08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952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740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882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086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240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587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39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993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02521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8836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79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9357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189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65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018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7987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776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263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33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561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58071-03C2-43B8-B6CB-A640B155709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49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0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78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7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5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38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3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3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4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79ED-2B7C-4ABC-87AB-50B05EBC0539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DABF0-DFC8-4635-9A2D-528127FE5F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3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mailto:errol.palmer@acnuk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44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4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What was St. Joseph’s occupation?</a:t>
            </a:r>
            <a:endParaRPr lang="en-GB" sz="48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69027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4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Carpenter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3366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5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Why did St. Joseph take the Holy Family to Bethlehem from Nazareth?</a:t>
            </a:r>
            <a:endParaRPr lang="en-GB" sz="48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90935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5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To </a:t>
            </a:r>
            <a:r>
              <a:rPr lang="en-GB" sz="4800" dirty="0"/>
              <a:t>be </a:t>
            </a:r>
            <a:r>
              <a:rPr lang="en-GB" sz="4800" dirty="0" smtClean="0"/>
              <a:t>enrolled in Bethlehem, </a:t>
            </a:r>
            <a:r>
              <a:rPr lang="en-GB" sz="4800" dirty="0"/>
              <a:t>according to the decree issued by Caesar </a:t>
            </a:r>
            <a:r>
              <a:rPr lang="en-GB" sz="4800" dirty="0" smtClean="0"/>
              <a:t>Augustus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5045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470011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6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What did St. Joseph plan to do after learning that his wife, Our Lady, was with child?</a:t>
            </a:r>
            <a:endParaRPr lang="en-GB" sz="48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571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6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"</a:t>
            </a:r>
            <a:r>
              <a:rPr lang="en-GB" sz="4800" dirty="0"/>
              <a:t>to put her away </a:t>
            </a:r>
            <a:r>
              <a:rPr lang="en-GB" sz="4800" dirty="0" smtClean="0"/>
              <a:t>privately” (see </a:t>
            </a:r>
            <a:r>
              <a:rPr lang="en-GB" sz="4800" dirty="0"/>
              <a:t>Mt </a:t>
            </a:r>
            <a:r>
              <a:rPr lang="en-GB" sz="4800" dirty="0" smtClean="0"/>
              <a:t>1:19) 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1308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7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Why did St. Joseph take the Holy Family to Egypt?</a:t>
            </a:r>
            <a:endParaRPr lang="en-GB" sz="48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16316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7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/>
              <a:t>"an angel of the Lord appeared in sleep to Joseph, saying: Arise, and take the child and his mother, and fly into Egypt: and be there until I shall tell thee"</a:t>
            </a:r>
            <a:r>
              <a:rPr lang="en-GB" sz="4800" dirty="0" smtClean="0"/>
              <a:t>(see </a:t>
            </a:r>
            <a:r>
              <a:rPr lang="en-GB" sz="4800" dirty="0"/>
              <a:t>Mt </a:t>
            </a:r>
            <a:r>
              <a:rPr lang="en-GB" sz="4800" dirty="0" smtClean="0"/>
              <a:t>2:13) </a:t>
            </a:r>
          </a:p>
          <a:p>
            <a:pPr algn="ctr"/>
            <a:r>
              <a:rPr lang="en-GB" sz="4800" b="1" dirty="0" smtClean="0"/>
              <a:t>And/or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King Herod wanted to kill the baby Jesus.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62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8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45487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In the West, in which year was the first church dedicated to St. Joseph?</a:t>
            </a:r>
            <a:endParaRPr lang="en-GB" sz="3600" b="1" dirty="0" smtClean="0"/>
          </a:p>
          <a:p>
            <a:pPr marL="457200" indent="-457200">
              <a:buAutoNum type="alphaLcParenR"/>
            </a:pPr>
            <a:r>
              <a:rPr lang="en-GB" sz="3600" dirty="0" smtClean="0"/>
              <a:t>954</a:t>
            </a:r>
          </a:p>
          <a:p>
            <a:pPr marL="457200" indent="-457200">
              <a:buAutoNum type="alphaLcParenR"/>
            </a:pPr>
            <a:r>
              <a:rPr lang="en-GB" sz="3600" b="1" dirty="0" smtClean="0"/>
              <a:t>727</a:t>
            </a:r>
          </a:p>
          <a:p>
            <a:pPr marL="457200" indent="-457200">
              <a:buAutoNum type="alphaLcParenR"/>
            </a:pPr>
            <a:r>
              <a:rPr lang="en-GB" sz="3600" dirty="0" smtClean="0"/>
              <a:t>1129</a:t>
            </a:r>
          </a:p>
          <a:p>
            <a:pPr marL="457200" indent="-457200">
              <a:buAutoNum type="alphaLcParenR"/>
            </a:pPr>
            <a:r>
              <a:rPr lang="en-GB" sz="3600" b="1" dirty="0" smtClean="0"/>
              <a:t>1553</a:t>
            </a:r>
          </a:p>
          <a:p>
            <a:pPr marL="457200" indent="-457200">
              <a:buAutoNum type="alphaLcParenR"/>
            </a:pPr>
            <a:endParaRPr lang="en-GB" sz="2400" b="1" dirty="0" smtClean="0"/>
          </a:p>
          <a:p>
            <a:endParaRPr lang="en-GB" sz="2400" b="1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59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8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c)</a:t>
            </a:r>
            <a:r>
              <a:rPr lang="en-GB" sz="4800" dirty="0" smtClean="0"/>
              <a:t>1129 at Bologna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2054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0273" y="2327564"/>
            <a:ext cx="561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604" y="793151"/>
            <a:ext cx="9452793" cy="589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8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9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05225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Under which Pope was St. Joseph given his feast day in the Church’s calendar?</a:t>
            </a:r>
            <a:endParaRPr lang="en-GB" sz="2400" b="1" dirty="0" smtClean="0"/>
          </a:p>
          <a:p>
            <a:pPr marL="742950" indent="-742950">
              <a:buAutoNum type="alphaLcParenR"/>
            </a:pPr>
            <a:r>
              <a:rPr lang="en-GB" sz="3600" b="1" dirty="0" smtClean="0"/>
              <a:t>Sylvester III</a:t>
            </a:r>
          </a:p>
          <a:p>
            <a:pPr marL="742950" indent="-742950">
              <a:buAutoNum type="alphaLcParenR"/>
            </a:pPr>
            <a:r>
              <a:rPr lang="en-GB" sz="3600" dirty="0" smtClean="0"/>
              <a:t>Victor II</a:t>
            </a:r>
          </a:p>
          <a:p>
            <a:pPr marL="742950" indent="-742950">
              <a:buAutoNum type="alphaLcParenR"/>
            </a:pPr>
            <a:r>
              <a:rPr lang="en-GB" sz="3600" b="1" dirty="0" smtClean="0"/>
              <a:t>Constantine</a:t>
            </a:r>
          </a:p>
          <a:p>
            <a:pPr marL="742950" indent="-742950">
              <a:buAutoNum type="alphaLcParenR"/>
            </a:pPr>
            <a:r>
              <a:rPr lang="en-GB" sz="3600" dirty="0" err="1" smtClean="0"/>
              <a:t>Sixtus</a:t>
            </a:r>
            <a:r>
              <a:rPr lang="en-GB" sz="3600" dirty="0" smtClean="0"/>
              <a:t> IV</a:t>
            </a:r>
          </a:p>
          <a:p>
            <a:pPr marL="742950" indent="-742950">
              <a:buAutoNum type="alphaLcParenR"/>
            </a:pPr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9738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9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d) </a:t>
            </a:r>
            <a:r>
              <a:rPr lang="en-GB" sz="4800" dirty="0" err="1" smtClean="0"/>
              <a:t>Sixtus</a:t>
            </a:r>
            <a:r>
              <a:rPr lang="en-GB" sz="4800" dirty="0" smtClean="0"/>
              <a:t> IV (1471-1484)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8719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10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On which date do we celebrate the feast day of St. Joseph?</a:t>
            </a:r>
            <a:endParaRPr lang="en-GB" sz="2400" b="1" dirty="0" smtClean="0"/>
          </a:p>
          <a:p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4631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10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March 19 (Roman Calendar)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6930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11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St. Joseph </a:t>
            </a:r>
            <a:r>
              <a:rPr lang="en-GB" sz="4800" b="1" dirty="0" smtClean="0"/>
              <a:t>has a second feast day. On which date do we celebrate it?</a:t>
            </a:r>
            <a:endParaRPr lang="en-GB" sz="2400" b="1" dirty="0" smtClean="0"/>
          </a:p>
          <a:p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4825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May 1st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1772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12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What </a:t>
            </a:r>
            <a:r>
              <a:rPr lang="en-GB" sz="4800" b="1" dirty="0"/>
              <a:t>was the title of the apostolic letter in which His Holiness, Pope </a:t>
            </a:r>
            <a:r>
              <a:rPr lang="en-GB" sz="4800" b="1" dirty="0" smtClean="0"/>
              <a:t>Francis, </a:t>
            </a:r>
            <a:r>
              <a:rPr lang="en-GB" sz="4800" b="1" dirty="0"/>
              <a:t>declared 2020 the year of St Joseph? </a:t>
            </a:r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77547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i="1" dirty="0" err="1"/>
              <a:t>Patris</a:t>
            </a:r>
            <a:r>
              <a:rPr lang="en-GB" sz="4800" i="1" dirty="0"/>
              <a:t> </a:t>
            </a:r>
            <a:r>
              <a:rPr lang="en-GB" sz="4800" i="1" dirty="0" err="1"/>
              <a:t>Corde</a:t>
            </a:r>
            <a:r>
              <a:rPr lang="en-GB" sz="4800" dirty="0"/>
              <a:t>, or “With a Father’s Heart</a:t>
            </a:r>
            <a:r>
              <a:rPr lang="en-GB" sz="4800" dirty="0" smtClean="0"/>
              <a:t>.”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33019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13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Which </a:t>
            </a:r>
            <a:r>
              <a:rPr lang="en-GB" sz="4800" b="1" dirty="0"/>
              <a:t>anniversary does the 2020 year of St Joseph </a:t>
            </a:r>
            <a:r>
              <a:rPr lang="en-GB" sz="4800" b="1" dirty="0" smtClean="0"/>
              <a:t>mark? </a:t>
            </a:r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4983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 150th </a:t>
            </a:r>
            <a:r>
              <a:rPr lang="en-GB" sz="4800" dirty="0"/>
              <a:t>anniversary of the proclamation of St. Joseph as patron saint of the Universal Church.</a:t>
            </a:r>
          </a:p>
          <a:p>
            <a:pPr algn="ctr"/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6181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0273" y="2327564"/>
            <a:ext cx="561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0074" y="-129125"/>
            <a:ext cx="687185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en-GB" sz="8000" b="1" dirty="0" smtClean="0">
              <a:latin typeface="Forte" panose="03060902040502070203" pitchFamily="66" charset="0"/>
            </a:endParaRPr>
          </a:p>
          <a:p>
            <a:pPr lvl="0" algn="ctr">
              <a:defRPr/>
            </a:pPr>
            <a:r>
              <a:rPr lang="en-GB" sz="8000" b="1" dirty="0" smtClean="0">
                <a:latin typeface="Forte" panose="03060902040502070203" pitchFamily="66" charset="0"/>
              </a:rPr>
              <a:t>Advent Quiz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prstClr val="black"/>
                </a:solidFill>
                <a:latin typeface="Calibri" panose="020F0502020204030204"/>
              </a:rPr>
              <a:t>Based </a:t>
            </a:r>
            <a:r>
              <a:rPr lang="en-GB" sz="6000" dirty="0" smtClean="0">
                <a:solidFill>
                  <a:prstClr val="black"/>
                </a:solidFill>
                <a:latin typeface="Calibri" panose="020F0502020204030204"/>
              </a:rPr>
              <a:t>on the</a:t>
            </a:r>
            <a:endParaRPr kumimoji="0" lang="en-GB" sz="60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of St Joseph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539" y="6090945"/>
            <a:ext cx="5668923" cy="68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0" y="2696896"/>
            <a:ext cx="2341067" cy="1859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5684" y="2696896"/>
            <a:ext cx="2341067" cy="18594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5270" y="5177481"/>
            <a:ext cx="10441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“…and her husband Joseph, being a just man…” (Mt 1:19)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6128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14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On </a:t>
            </a:r>
            <a:r>
              <a:rPr lang="en-GB" sz="4800" b="1" dirty="0"/>
              <a:t>which date does the Year of St Joseph begin and </a:t>
            </a:r>
            <a:r>
              <a:rPr lang="en-GB" sz="4800" b="1" dirty="0" smtClean="0"/>
              <a:t>end?</a:t>
            </a:r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9746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14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 8</a:t>
            </a:r>
            <a:r>
              <a:rPr lang="en-GB" sz="4800" baseline="30000" dirty="0" smtClean="0"/>
              <a:t>th</a:t>
            </a:r>
            <a:r>
              <a:rPr lang="en-GB" sz="4800" dirty="0" smtClean="0"/>
              <a:t> December</a:t>
            </a:r>
            <a:endParaRPr lang="en-GB" sz="4800" dirty="0"/>
          </a:p>
          <a:p>
            <a:pPr algn="ctr"/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9050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15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Which</a:t>
            </a:r>
            <a:r>
              <a:rPr lang="en-GB" sz="4800" dirty="0" smtClean="0"/>
              <a:t> </a:t>
            </a:r>
            <a:r>
              <a:rPr lang="en-GB" sz="4800" dirty="0"/>
              <a:t>very special feast day, or to give it its proper title</a:t>
            </a:r>
            <a:r>
              <a:rPr lang="en-GB" sz="4800" b="1" dirty="0"/>
              <a:t>, Solemnity, do we celebrate on the date the Year of St Joseph begins and </a:t>
            </a:r>
            <a:r>
              <a:rPr lang="en-GB" sz="4800" b="1" dirty="0" smtClean="0"/>
              <a:t>ends?</a:t>
            </a:r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9128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15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 The </a:t>
            </a:r>
            <a:r>
              <a:rPr lang="en-GB" sz="4800" dirty="0"/>
              <a:t>Solemnity of the Immaculate </a:t>
            </a:r>
            <a:r>
              <a:rPr lang="en-GB" sz="4800" dirty="0" smtClean="0"/>
              <a:t>Conception</a:t>
            </a:r>
            <a:endParaRPr lang="en-GB" sz="4800" dirty="0"/>
          </a:p>
          <a:p>
            <a:pPr algn="ctr"/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2057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16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63573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St </a:t>
            </a:r>
            <a:r>
              <a:rPr lang="en-GB" sz="4800" dirty="0"/>
              <a:t>Joseph is most commonly known as the patron saint of the Universal Church, workers and of a happy death</a:t>
            </a:r>
            <a:r>
              <a:rPr lang="en-GB" sz="4800" b="1" dirty="0"/>
              <a:t>. Name another activity, profession, occupation or group of people of which St Joseph is the patron saint</a:t>
            </a:r>
            <a:r>
              <a:rPr lang="en-GB" sz="4800" b="1" dirty="0" smtClean="0"/>
              <a:t>?</a:t>
            </a:r>
            <a:endParaRPr lang="en-GB" sz="3600" dirty="0" smtClean="0"/>
          </a:p>
          <a:p>
            <a:pPr marL="457200" indent="-457200">
              <a:buAutoNum type="alphaLcParenR"/>
            </a:pPr>
            <a:endParaRPr lang="en-GB" sz="24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6738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16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 </a:t>
            </a:r>
            <a:r>
              <a:rPr lang="en-GB" sz="4800" dirty="0" smtClean="0"/>
              <a:t>St. Joseph </a:t>
            </a:r>
            <a:r>
              <a:rPr lang="en-GB" sz="4800" dirty="0"/>
              <a:t>is also patron saint </a:t>
            </a:r>
            <a:r>
              <a:rPr lang="en-GB" sz="4800" dirty="0" smtClean="0"/>
              <a:t>of: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families</a:t>
            </a:r>
            <a:r>
              <a:rPr lang="en-GB" sz="4800" dirty="0"/>
              <a:t>, fathers, expectant mothers (pregnant women), </a:t>
            </a:r>
            <a:endParaRPr lang="en-GB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travellers</a:t>
            </a:r>
            <a:r>
              <a:rPr lang="en-GB" sz="4800" dirty="0"/>
              <a:t>, </a:t>
            </a:r>
            <a:r>
              <a:rPr lang="en-GB" sz="4800" dirty="0" smtClean="0"/>
              <a:t>migrants</a:t>
            </a:r>
            <a:r>
              <a:rPr lang="en-GB" sz="4800" dirty="0"/>
              <a:t>, </a:t>
            </a:r>
            <a:endParaRPr lang="en-GB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house </a:t>
            </a:r>
            <a:r>
              <a:rPr lang="en-GB" sz="4800" dirty="0"/>
              <a:t>sellers and buyers, craftsmen, engineers, and working people in general among many </a:t>
            </a:r>
            <a:r>
              <a:rPr lang="en-GB" sz="4800" dirty="0" smtClean="0"/>
              <a:t>others</a:t>
            </a:r>
            <a:endParaRPr lang="en-GB" sz="4800" dirty="0"/>
          </a:p>
          <a:p>
            <a:pPr algn="ctr"/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8460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17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16433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When </a:t>
            </a:r>
            <a:r>
              <a:rPr lang="en-GB" sz="4800" b="1" dirty="0"/>
              <a:t>did Pope Pius XII establish the Feast of "St. Joseph the Worker" that we celebrate on May 1? </a:t>
            </a:r>
            <a:endParaRPr lang="en-GB" sz="3600" b="1" dirty="0" smtClean="0"/>
          </a:p>
          <a:p>
            <a:pPr marL="742950" indent="-742950">
              <a:buAutoNum type="alphaLcParenR"/>
            </a:pPr>
            <a:r>
              <a:rPr lang="en-GB" sz="3600" b="1" dirty="0" smtClean="0"/>
              <a:t>1584</a:t>
            </a:r>
          </a:p>
          <a:p>
            <a:pPr marL="742950" indent="-742950">
              <a:buAutoNum type="alphaLcParenR"/>
            </a:pPr>
            <a:r>
              <a:rPr lang="en-GB" sz="3600" dirty="0" smtClean="0"/>
              <a:t>1612</a:t>
            </a:r>
          </a:p>
          <a:p>
            <a:pPr marL="742950" indent="-742950">
              <a:buAutoNum type="alphaLcParenR"/>
            </a:pPr>
            <a:r>
              <a:rPr lang="en-GB" sz="3600" b="1" dirty="0" smtClean="0"/>
              <a:t>1858</a:t>
            </a:r>
          </a:p>
          <a:p>
            <a:pPr marL="742950" indent="-742950">
              <a:buAutoNum type="alphaLcParenR"/>
            </a:pPr>
            <a:r>
              <a:rPr lang="en-GB" sz="3600" dirty="0" smtClean="0"/>
              <a:t>1955</a:t>
            </a:r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7608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17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 </a:t>
            </a:r>
            <a:r>
              <a:rPr lang="en-GB" sz="4800" b="1" dirty="0" smtClean="0"/>
              <a:t>d) 1955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713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18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16433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Which </a:t>
            </a:r>
            <a:r>
              <a:rPr lang="en-GB" sz="4800" b="1" u="sng" dirty="0" smtClean="0"/>
              <a:t>ONE</a:t>
            </a:r>
            <a:r>
              <a:rPr lang="en-GB" sz="4800" b="1" dirty="0" smtClean="0"/>
              <a:t> of the countries listed below is St. </a:t>
            </a:r>
            <a:r>
              <a:rPr lang="en-GB" sz="4800" b="1" dirty="0"/>
              <a:t>Joseph </a:t>
            </a:r>
            <a:r>
              <a:rPr lang="en-GB" sz="4800" b="1" dirty="0" smtClean="0"/>
              <a:t>the </a:t>
            </a:r>
            <a:r>
              <a:rPr lang="en-GB" sz="4800" b="1" dirty="0"/>
              <a:t>patron saint? </a:t>
            </a:r>
            <a:endParaRPr lang="en-GB" sz="3600" b="1" dirty="0" smtClean="0"/>
          </a:p>
          <a:p>
            <a:pPr marL="742950" indent="-742950">
              <a:buAutoNum type="alphaLcParenR"/>
            </a:pPr>
            <a:r>
              <a:rPr lang="en-GB" sz="3600" b="1" dirty="0" smtClean="0"/>
              <a:t>Australia</a:t>
            </a:r>
          </a:p>
          <a:p>
            <a:pPr marL="742950" indent="-742950">
              <a:buAutoNum type="alphaLcParenR"/>
            </a:pPr>
            <a:r>
              <a:rPr lang="en-GB" sz="3600" dirty="0" smtClean="0"/>
              <a:t>Canada</a:t>
            </a:r>
          </a:p>
          <a:p>
            <a:pPr marL="742950" indent="-742950">
              <a:buAutoNum type="alphaLcParenR"/>
            </a:pPr>
            <a:r>
              <a:rPr lang="en-GB" sz="3600" b="1" dirty="0" smtClean="0"/>
              <a:t>Chile</a:t>
            </a:r>
          </a:p>
          <a:p>
            <a:pPr marL="742950" indent="-742950">
              <a:buAutoNum type="alphaLcParenR"/>
            </a:pPr>
            <a:r>
              <a:rPr lang="en-GB" sz="3600" dirty="0" smtClean="0"/>
              <a:t>Finland</a:t>
            </a:r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97024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18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 </a:t>
            </a:r>
            <a:r>
              <a:rPr lang="en-GB" sz="4800" b="1" dirty="0"/>
              <a:t>b</a:t>
            </a:r>
            <a:r>
              <a:rPr lang="en-GB" sz="4800" b="1" dirty="0" smtClean="0"/>
              <a:t>) Canada</a:t>
            </a:r>
          </a:p>
          <a:p>
            <a:r>
              <a:rPr lang="en-GB" sz="3600" dirty="0" smtClean="0"/>
              <a:t>As well as: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Austria; Belgium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Canada; China; Croatia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Korea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Mexico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Peru; Philippines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Vatican </a:t>
            </a:r>
            <a:r>
              <a:rPr lang="en-GB" sz="3600" dirty="0" smtClean="0"/>
              <a:t>City; Vietnam</a:t>
            </a:r>
            <a:endParaRPr lang="en-GB" sz="3600" dirty="0"/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8867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Who was St. Joseph’s father?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2413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29710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19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16433"/>
            <a:ext cx="591888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Images </a:t>
            </a:r>
            <a:r>
              <a:rPr lang="en-GB" sz="3600" dirty="0"/>
              <a:t>of St Joseph often depict him holding a rod or walking staff.  </a:t>
            </a:r>
            <a:endParaRPr lang="en-GB" sz="3600" dirty="0" smtClean="0"/>
          </a:p>
          <a:p>
            <a:r>
              <a:rPr lang="en-GB" sz="3600" b="1" dirty="0" smtClean="0"/>
              <a:t>What </a:t>
            </a:r>
            <a:r>
              <a:rPr lang="en-GB" sz="3600" b="1" dirty="0"/>
              <a:t>other symbol is often associated with St Joseph? </a:t>
            </a:r>
            <a:endParaRPr lang="en-GB" sz="3600" b="1" dirty="0" smtClean="0"/>
          </a:p>
          <a:p>
            <a:r>
              <a:rPr lang="en-GB" sz="3600" b="1" dirty="0" smtClean="0"/>
              <a:t>What </a:t>
            </a:r>
            <a:r>
              <a:rPr lang="en-GB" sz="3600" b="1" dirty="0"/>
              <a:t>does this symbol mean</a:t>
            </a:r>
            <a:r>
              <a:rPr lang="en-GB" sz="3600" b="1" dirty="0" smtClean="0"/>
              <a:t>?</a:t>
            </a:r>
            <a:r>
              <a:rPr lang="en-GB" sz="4800" b="1" dirty="0" smtClean="0"/>
              <a:t> </a:t>
            </a:r>
            <a:endParaRPr lang="en-GB" sz="4800" dirty="0" smtClean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585257" y="2965614"/>
            <a:ext cx="6273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Image taken by Lawrence OP, on 3 May 2014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2172" y="638579"/>
            <a:ext cx="3225114" cy="5769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19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 </a:t>
            </a:r>
            <a:r>
              <a:rPr lang="en-GB" sz="4800" b="1" dirty="0" smtClean="0"/>
              <a:t>A lily</a:t>
            </a:r>
            <a:r>
              <a:rPr lang="en-GB" sz="4800" b="1" dirty="0"/>
              <a:t>, a symbol of </a:t>
            </a:r>
            <a:r>
              <a:rPr lang="en-GB" sz="4800" b="1" dirty="0" smtClean="0"/>
              <a:t>purity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566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20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68149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Pope </a:t>
            </a:r>
            <a:r>
              <a:rPr lang="en-GB" sz="4800" b="1" dirty="0"/>
              <a:t>Francis practices this St. Joseph devotion: </a:t>
            </a:r>
            <a:r>
              <a:rPr lang="en-GB" sz="4800" b="1" dirty="0" smtClean="0"/>
              <a:t>Which one is it? </a:t>
            </a:r>
            <a:endParaRPr lang="en-GB" sz="3600" b="1" dirty="0" smtClean="0"/>
          </a:p>
          <a:p>
            <a:pPr marL="742950" indent="-742950">
              <a:buAutoNum type="alphaLcParenR"/>
            </a:pPr>
            <a:r>
              <a:rPr lang="en-GB" sz="3600" b="1" dirty="0" smtClean="0"/>
              <a:t>Slips </a:t>
            </a:r>
            <a:r>
              <a:rPr lang="en-GB" sz="3600" b="1" dirty="0"/>
              <a:t>prayer notes under a statue of St. Joseph so St. Joseph can “sleep on </a:t>
            </a:r>
            <a:r>
              <a:rPr lang="en-GB" sz="3600" b="1" dirty="0" smtClean="0"/>
              <a:t>them”</a:t>
            </a:r>
          </a:p>
          <a:p>
            <a:pPr marL="742950" indent="-742950">
              <a:buAutoNum type="alphaLcParenR"/>
            </a:pPr>
            <a:r>
              <a:rPr lang="en-GB" sz="3600" dirty="0" smtClean="0"/>
              <a:t>Sings </a:t>
            </a:r>
            <a:r>
              <a:rPr lang="en-GB" sz="3600" dirty="0"/>
              <a:t>St. Joseph’s name in Latin every </a:t>
            </a:r>
            <a:r>
              <a:rPr lang="en-GB" sz="3600" dirty="0" smtClean="0"/>
              <a:t>day</a:t>
            </a:r>
          </a:p>
          <a:p>
            <a:pPr marL="742950" indent="-742950">
              <a:buAutoNum type="alphaLcParenR"/>
            </a:pPr>
            <a:r>
              <a:rPr lang="en-GB" sz="3600" b="1" dirty="0" smtClean="0"/>
              <a:t>Touches the foot of a </a:t>
            </a:r>
            <a:r>
              <a:rPr lang="en-GB" sz="3600" b="1" dirty="0"/>
              <a:t>statue of the </a:t>
            </a:r>
            <a:r>
              <a:rPr lang="en-GB" sz="3600" b="1" dirty="0" smtClean="0"/>
              <a:t>saint every evening</a:t>
            </a:r>
            <a:endParaRPr lang="en-GB" sz="3600" b="1" dirty="0"/>
          </a:p>
          <a:p>
            <a:pPr marL="742950" indent="-742950">
              <a:buAutoNum type="alphaLcParenR"/>
            </a:pPr>
            <a:r>
              <a:rPr lang="en-GB" sz="3600" dirty="0" smtClean="0"/>
              <a:t>Wears </a:t>
            </a:r>
            <a:r>
              <a:rPr lang="en-GB" sz="3600" dirty="0"/>
              <a:t>a white sash emblazoned on the inside with St. Joseph’s </a:t>
            </a:r>
            <a:r>
              <a:rPr lang="en-GB" sz="3600" dirty="0" smtClean="0"/>
              <a:t>name</a:t>
            </a:r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551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20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a) </a:t>
            </a:r>
            <a:r>
              <a:rPr lang="en-GB" sz="4800" b="1" dirty="0"/>
              <a:t>Slips prayer notes under a statue of St. Joseph so St. Joseph can “sleep on </a:t>
            </a:r>
            <a:r>
              <a:rPr lang="en-GB" sz="4800" b="1" dirty="0" smtClean="0"/>
              <a:t>them”</a:t>
            </a:r>
            <a:endParaRPr lang="en-GB" sz="4800" b="1" dirty="0"/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3463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21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68149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Which </a:t>
            </a:r>
            <a:r>
              <a:rPr lang="en-GB" sz="4800" b="1" dirty="0"/>
              <a:t>ancient Christmas carol was written about St. Joseph</a:t>
            </a:r>
            <a:r>
              <a:rPr lang="en-GB" sz="4800" b="1" dirty="0" smtClean="0"/>
              <a:t>? </a:t>
            </a:r>
            <a:endParaRPr lang="en-GB" sz="3600" b="1" dirty="0" smtClean="0"/>
          </a:p>
          <a:p>
            <a:pPr marL="742950" indent="-742950">
              <a:buAutoNum type="alphaLcParenR"/>
            </a:pPr>
            <a:r>
              <a:rPr lang="en-GB" sz="3600" b="1" dirty="0" smtClean="0"/>
              <a:t>“Silent Night”</a:t>
            </a:r>
          </a:p>
          <a:p>
            <a:pPr marL="742950" indent="-742950">
              <a:buAutoNum type="alphaLcParenR"/>
            </a:pPr>
            <a:r>
              <a:rPr lang="en-GB" sz="3600" dirty="0"/>
              <a:t>“Cherry Tree </a:t>
            </a:r>
            <a:r>
              <a:rPr lang="en-GB" sz="3600" dirty="0" smtClean="0"/>
              <a:t>Carol”</a:t>
            </a:r>
          </a:p>
          <a:p>
            <a:pPr marL="742950" indent="-742950">
              <a:buAutoNum type="alphaLcParenR"/>
            </a:pPr>
            <a:r>
              <a:rPr lang="en-GB" sz="3600" b="1" dirty="0"/>
              <a:t>“I Saw Three </a:t>
            </a:r>
            <a:r>
              <a:rPr lang="en-GB" sz="3600" b="1" dirty="0" smtClean="0"/>
              <a:t>Ships”</a:t>
            </a:r>
            <a:endParaRPr lang="en-GB" sz="3600" b="1" dirty="0"/>
          </a:p>
          <a:p>
            <a:pPr marL="742950" indent="-742950">
              <a:buAutoNum type="alphaLcParenR"/>
            </a:pPr>
            <a:r>
              <a:rPr lang="en-GB" sz="3600" dirty="0"/>
              <a:t>“The First </a:t>
            </a:r>
            <a:r>
              <a:rPr lang="en-GB" sz="3600" dirty="0" err="1"/>
              <a:t>Nowell</a:t>
            </a:r>
            <a:r>
              <a:rPr lang="en-GB" sz="3600" dirty="0"/>
              <a:t>”</a:t>
            </a:r>
            <a:endParaRPr lang="en-GB" sz="4800" dirty="0" smtClean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03981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21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b) “Cherry Tree Carol”</a:t>
            </a:r>
            <a:endParaRPr lang="en-GB" sz="4800" b="1" dirty="0"/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77054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22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68149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I</a:t>
            </a:r>
            <a:r>
              <a:rPr lang="en-GB" sz="4800" b="1" dirty="0" smtClean="0"/>
              <a:t>n </a:t>
            </a:r>
            <a:r>
              <a:rPr lang="en-GB" sz="4800" b="1" dirty="0"/>
              <a:t>which two of our Gospels is </a:t>
            </a:r>
            <a:r>
              <a:rPr lang="en-GB" sz="4800" b="1" dirty="0" smtClean="0"/>
              <a:t>St. </a:t>
            </a:r>
            <a:r>
              <a:rPr lang="en-GB" sz="4800" b="1" dirty="0"/>
              <a:t>Joseph mentioned?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35996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22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In Matthew and Luke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0138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 23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68149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4800" b="1" dirty="0" smtClean="0">
                <a:solidFill>
                  <a:prstClr val="black"/>
                </a:solidFill>
              </a:rPr>
              <a:t>Can </a:t>
            </a:r>
            <a:r>
              <a:rPr lang="en-GB" sz="4800" b="1" dirty="0">
                <a:solidFill>
                  <a:prstClr val="black"/>
                </a:solidFill>
              </a:rPr>
              <a:t>you guess what the Latin </a:t>
            </a:r>
            <a:r>
              <a:rPr lang="en-GB" sz="4800" b="1" dirty="0" err="1">
                <a:solidFill>
                  <a:prstClr val="black"/>
                </a:solidFill>
              </a:rPr>
              <a:t>Redemptoris</a:t>
            </a:r>
            <a:r>
              <a:rPr lang="en-GB" sz="4800" b="1" dirty="0">
                <a:solidFill>
                  <a:prstClr val="black"/>
                </a:solidFill>
              </a:rPr>
              <a:t> </a:t>
            </a:r>
            <a:r>
              <a:rPr lang="en-GB" sz="4800" b="1" dirty="0" err="1">
                <a:solidFill>
                  <a:prstClr val="black"/>
                </a:solidFill>
              </a:rPr>
              <a:t>custos</a:t>
            </a:r>
            <a:r>
              <a:rPr lang="en-GB" sz="4800" b="1" dirty="0">
                <a:solidFill>
                  <a:prstClr val="black"/>
                </a:solidFill>
              </a:rPr>
              <a:t> means in English? </a:t>
            </a:r>
          </a:p>
          <a:p>
            <a:pPr lvl="0"/>
            <a:r>
              <a:rPr lang="en-GB" sz="4400" dirty="0" err="1">
                <a:solidFill>
                  <a:prstClr val="black"/>
                </a:solidFill>
              </a:rPr>
              <a:t>Redemptoris</a:t>
            </a:r>
            <a:r>
              <a:rPr lang="en-GB" sz="4400" dirty="0">
                <a:solidFill>
                  <a:prstClr val="black"/>
                </a:solidFill>
              </a:rPr>
              <a:t> </a:t>
            </a:r>
            <a:r>
              <a:rPr lang="en-GB" sz="4400" dirty="0" err="1">
                <a:solidFill>
                  <a:prstClr val="black"/>
                </a:solidFill>
              </a:rPr>
              <a:t>custos</a:t>
            </a:r>
            <a:r>
              <a:rPr lang="en-GB" sz="4400" dirty="0">
                <a:solidFill>
                  <a:prstClr val="black"/>
                </a:solidFill>
              </a:rPr>
              <a:t> was the title given to an Apostolic exhortation – a sort of letter of encouragement to the Church – about </a:t>
            </a:r>
            <a:r>
              <a:rPr lang="en-GB" sz="4400" dirty="0" smtClean="0">
                <a:solidFill>
                  <a:prstClr val="black"/>
                </a:solidFill>
              </a:rPr>
              <a:t>St. </a:t>
            </a:r>
            <a:r>
              <a:rPr lang="en-GB" sz="4400" dirty="0">
                <a:solidFill>
                  <a:prstClr val="black"/>
                </a:solidFill>
              </a:rPr>
              <a:t>Joseph written by Saint Pope John-Paul II in </a:t>
            </a:r>
            <a:r>
              <a:rPr lang="en-GB" sz="4400" dirty="0" smtClean="0">
                <a:solidFill>
                  <a:prstClr val="black"/>
                </a:solidFill>
              </a:rPr>
              <a:t>1989.</a:t>
            </a:r>
            <a:endParaRPr lang="en-GB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8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23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Guardian </a:t>
            </a:r>
            <a:r>
              <a:rPr lang="en-GB" sz="4800" b="1" dirty="0"/>
              <a:t>of the Redeemer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4108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St. Matthew (1:16) calls St. Joseph the son of Jacob; according to St. Luke (3:23), </a:t>
            </a:r>
            <a:r>
              <a:rPr lang="en-GB" sz="4800" dirty="0" err="1"/>
              <a:t>Heli</a:t>
            </a:r>
            <a:r>
              <a:rPr lang="en-GB" sz="4800" dirty="0"/>
              <a:t> was his father</a:t>
            </a:r>
            <a:r>
              <a:rPr lang="en-GB" sz="4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718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944081"/>
            <a:ext cx="45441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24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68149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In </a:t>
            </a:r>
            <a:r>
              <a:rPr lang="en-GB" sz="4800" b="1" dirty="0"/>
              <a:t>which city in the UK would you find the Cathedral Church of </a:t>
            </a:r>
            <a:r>
              <a:rPr lang="en-GB" sz="4800" b="1" dirty="0" smtClean="0"/>
              <a:t>St. </a:t>
            </a:r>
            <a:r>
              <a:rPr lang="en-GB" sz="4800" b="1" dirty="0"/>
              <a:t>Joseph?  </a:t>
            </a:r>
            <a:endParaRPr lang="en-GB" sz="4800" b="1" dirty="0" smtClean="0"/>
          </a:p>
          <a:p>
            <a:r>
              <a:rPr lang="en-GB" sz="4800" u="sng" dirty="0" smtClean="0"/>
              <a:t>Bonus </a:t>
            </a:r>
            <a:r>
              <a:rPr lang="en-GB" sz="4800" u="sng" dirty="0"/>
              <a:t>point</a:t>
            </a:r>
            <a:r>
              <a:rPr lang="en-GB" sz="4800" dirty="0"/>
              <a:t>: It is the Mother Church of which diocese</a:t>
            </a:r>
            <a:r>
              <a:rPr lang="en-GB" sz="4800" dirty="0" smtClean="0"/>
              <a:t>?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9171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41415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 24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06490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800" b="1" dirty="0" smtClean="0">
                <a:solidFill>
                  <a:prstClr val="black"/>
                </a:solidFill>
              </a:rPr>
              <a:t>Swansea</a:t>
            </a:r>
          </a:p>
          <a:p>
            <a:pPr lvl="0"/>
            <a:r>
              <a:rPr lang="en-GB" sz="4800" dirty="0" smtClean="0">
                <a:solidFill>
                  <a:prstClr val="black"/>
                </a:solidFill>
              </a:rPr>
              <a:t>The </a:t>
            </a:r>
            <a:r>
              <a:rPr lang="en-GB" sz="4800" dirty="0">
                <a:solidFill>
                  <a:prstClr val="black"/>
                </a:solidFill>
              </a:rPr>
              <a:t>Cathedral, dedicated to Saint Joseph, is the mother Church to the Diocese of </a:t>
            </a:r>
            <a:r>
              <a:rPr lang="en-GB" sz="4800" dirty="0" err="1" smtClean="0">
                <a:solidFill>
                  <a:prstClr val="black"/>
                </a:solidFill>
              </a:rPr>
              <a:t>Menevia</a:t>
            </a:r>
            <a:r>
              <a:rPr lang="en-GB" sz="4800" dirty="0" smtClean="0">
                <a:solidFill>
                  <a:prstClr val="black"/>
                </a:solidFill>
              </a:rPr>
              <a:t>.</a:t>
            </a:r>
            <a:endParaRPr kumimoji="0" lang="en-GB" sz="4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240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60273" y="2327564"/>
            <a:ext cx="561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0074" y="-129125"/>
            <a:ext cx="687185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en-GB" sz="8000" b="1" dirty="0" smtClean="0">
              <a:latin typeface="Forte" panose="03060902040502070203" pitchFamily="66" charset="0"/>
            </a:endParaRPr>
          </a:p>
          <a:p>
            <a:pPr lvl="0" algn="ctr">
              <a:defRPr/>
            </a:pPr>
            <a:r>
              <a:rPr lang="en-GB" sz="8000" b="1" dirty="0" smtClean="0">
                <a:latin typeface="Forte" panose="03060902040502070203" pitchFamily="66" charset="0"/>
              </a:rPr>
              <a:t>Advent Quiz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solidFill>
                  <a:prstClr val="black"/>
                </a:solidFill>
                <a:latin typeface="Calibri" panose="020F0502020204030204"/>
              </a:rPr>
              <a:t>Based </a:t>
            </a:r>
            <a:r>
              <a:rPr lang="en-GB" sz="6000" dirty="0" smtClean="0">
                <a:solidFill>
                  <a:prstClr val="black"/>
                </a:solidFill>
                <a:latin typeface="Calibri" panose="020F0502020204030204"/>
              </a:rPr>
              <a:t>on the</a:t>
            </a:r>
            <a:endParaRPr kumimoji="0" lang="en-GB" sz="60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of St Joseph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539" y="6090945"/>
            <a:ext cx="5668923" cy="68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50" y="2696896"/>
            <a:ext cx="2341067" cy="1859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5684" y="2696896"/>
            <a:ext cx="2341067" cy="18594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5270" y="5177481"/>
            <a:ext cx="10441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“…and her husband Joseph, being a just man…” (Mt 1:19)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663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27394" y="2921169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7359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2368" y="1523816"/>
            <a:ext cx="82666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dirty="0" smtClean="0">
              <a:solidFill>
                <a:schemeClr val="bg1"/>
              </a:solidFill>
              <a:latin typeface="Calibri" panose="020F0502020204030204"/>
              <a:hlinkClick r:id="rId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dirty="0" smtClean="0">
              <a:solidFill>
                <a:schemeClr val="bg1"/>
              </a:solidFill>
              <a:latin typeface="Calibri" panose="020F0502020204030204"/>
              <a:hlinkClick r:id="rId4"/>
            </a:endParaRPr>
          </a:p>
          <a:p>
            <a:pPr lvl="0">
              <a:defRPr/>
            </a:pPr>
            <a:r>
              <a:rPr lang="en-GB" sz="6000" dirty="0" smtClean="0">
                <a:solidFill>
                  <a:prstClr val="white"/>
                </a:solidFill>
              </a:rPr>
              <a:t>Aid </a:t>
            </a:r>
            <a:r>
              <a:rPr lang="en-GB" sz="6000" dirty="0">
                <a:solidFill>
                  <a:prstClr val="white"/>
                </a:solidFill>
              </a:rPr>
              <a:t>to the Church in Need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Image result for twitter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2" y="4590681"/>
            <a:ext cx="703407" cy="66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2" y="5636455"/>
            <a:ext cx="703407" cy="639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678" y="4542627"/>
            <a:ext cx="676177" cy="7082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53678" y="5591272"/>
            <a:ext cx="676177" cy="6761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29151" y="4532351"/>
            <a:ext cx="4405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solidFill>
                  <a:schemeClr val="bg1"/>
                </a:solidFill>
              </a:rPr>
              <a:t>acn_schools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29151" y="5538396"/>
            <a:ext cx="4260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solidFill>
                  <a:schemeClr val="bg1"/>
                </a:solidFill>
              </a:rPr>
              <a:t>acnschools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7164" y="4529455"/>
            <a:ext cx="5174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>
                <a:solidFill>
                  <a:schemeClr val="bg1"/>
                </a:solidFill>
              </a:rPr>
              <a:t>acn_schools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5541429"/>
            <a:ext cx="5001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solidFill>
                  <a:schemeClr val="bg1"/>
                </a:solidFill>
              </a:rPr>
              <a:t>AidtotheChurchinNeed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8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2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Where was St. Joseph born?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8576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Bethlehem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6647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" y="334172"/>
            <a:ext cx="12191999" cy="6119603"/>
          </a:xfrm>
          <a:prstGeom prst="flowChartManualInput">
            <a:avLst/>
          </a:prstGeom>
          <a:solidFill>
            <a:srgbClr val="E32526"/>
          </a:solidFill>
          <a:ln>
            <a:noFill/>
          </a:ln>
          <a:effectLst>
            <a:glow rad="63500">
              <a:schemeClr val="bg1">
                <a:lumMod val="85000"/>
                <a:alpha val="40000"/>
              </a:schemeClr>
            </a:glow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5B7B2-2389-404E-ABFD-A45925D11F42}"/>
              </a:ext>
            </a:extLst>
          </p:cNvPr>
          <p:cNvSpPr txBox="1"/>
          <p:nvPr/>
        </p:nvSpPr>
        <p:spPr>
          <a:xfrm>
            <a:off x="12586854" y="5362221"/>
            <a:ext cx="6553200" cy="338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"/>
            <a:ext cx="2736273" cy="886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106" y="1561924"/>
            <a:ext cx="40797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QUESTION 3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09568" y="2977978"/>
            <a:ext cx="7372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/>
              <a:t>From which King of Israel is Joseph descended?</a:t>
            </a:r>
            <a:endParaRPr lang="en-GB" sz="4800" dirty="0"/>
          </a:p>
          <a:p>
            <a:endParaRPr lang="en-GB" sz="4800" dirty="0"/>
          </a:p>
          <a:p>
            <a:r>
              <a:rPr lang="en-GB" sz="4800" dirty="0" smtClean="0"/>
              <a:t>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7364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74"/>
    </mc:Choice>
    <mc:Fallback xmlns="">
      <p:transition spd="slow" advTm="1307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1" y="169267"/>
            <a:ext cx="3854966" cy="48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20514" y="902040"/>
            <a:ext cx="315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smtClean="0">
                <a:solidFill>
                  <a:prstClr val="black"/>
                </a:solidFill>
                <a:latin typeface="Calibri" panose="020F0502020204030204"/>
              </a:rPr>
              <a:t>Answer 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17703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King David</a:t>
            </a:r>
          </a:p>
          <a:p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10027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80"/>
    </mc:Choice>
    <mc:Fallback xmlns="">
      <p:transition spd="slow" advTm="568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1050</Words>
  <Application>Microsoft Office PowerPoint</Application>
  <PresentationFormat>Widescreen</PresentationFormat>
  <Paragraphs>234</Paragraphs>
  <Slides>54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Forte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Errol Palmer</dc:creator>
  <cp:lastModifiedBy>Errol Palmer</cp:lastModifiedBy>
  <cp:revision>58</cp:revision>
  <dcterms:created xsi:type="dcterms:W3CDTF">2021-11-26T09:10:23Z</dcterms:created>
  <dcterms:modified xsi:type="dcterms:W3CDTF">2021-11-30T20:39:06Z</dcterms:modified>
</cp:coreProperties>
</file>