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chitects Daughter" charset="1" panose="000000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26" Target="slides/slide16.xml" Type="http://schemas.openxmlformats.org/officeDocument/2006/relationships/slide"/><Relationship Id="rId27" Target="slides/slide17.xml" Type="http://schemas.openxmlformats.org/officeDocument/2006/relationships/slide"/><Relationship Id="rId28" Target="slides/slide18.xml" Type="http://schemas.openxmlformats.org/officeDocument/2006/relationships/slide"/><Relationship Id="rId29" Target="slides/slide19.xml" Type="http://schemas.openxmlformats.org/officeDocument/2006/relationships/slide"/><Relationship Id="rId3" Target="viewProps.xml" Type="http://schemas.openxmlformats.org/officeDocument/2006/relationships/viewProps"/><Relationship Id="rId30" Target="slides/slide20.xml" Type="http://schemas.openxmlformats.org/officeDocument/2006/relationships/slide"/><Relationship Id="rId31" Target="slides/slide21.xml" Type="http://schemas.openxmlformats.org/officeDocument/2006/relationships/slide"/><Relationship Id="rId32" Target="slides/slide22.xml" Type="http://schemas.openxmlformats.org/officeDocument/2006/relationships/slide"/><Relationship Id="rId33" Target="slides/slide23.xml" Type="http://schemas.openxmlformats.org/officeDocument/2006/relationships/slide"/><Relationship Id="rId34" Target="slides/slide24.xml" Type="http://schemas.openxmlformats.org/officeDocument/2006/relationships/slide"/><Relationship Id="rId35" Target="slides/slide25.xml" Type="http://schemas.openxmlformats.org/officeDocument/2006/relationships/slide"/><Relationship Id="rId36" Target="slides/slide26.xml" Type="http://schemas.openxmlformats.org/officeDocument/2006/relationships/slide"/><Relationship Id="rId37" Target="slides/slide27.xml" Type="http://schemas.openxmlformats.org/officeDocument/2006/relationships/slide"/><Relationship Id="rId38" Target="slides/slide28.xml" Type="http://schemas.openxmlformats.org/officeDocument/2006/relationships/slide"/><Relationship Id="rId39" Target="slides/slide29.xml" Type="http://schemas.openxmlformats.org/officeDocument/2006/relationships/slide"/><Relationship Id="rId4" Target="theme/theme1.xml" Type="http://schemas.openxmlformats.org/officeDocument/2006/relationships/theme"/><Relationship Id="rId40" Target="slides/slide3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gif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2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2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6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6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7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7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4.png" Type="http://schemas.openxmlformats.org/officeDocument/2006/relationships/image"/><Relationship Id="rId6" Target="../media/image13.gif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8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8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9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9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1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50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51.png" Type="http://schemas.openxmlformats.org/officeDocument/2006/relationships/image"/><Relationship Id="rId13" Target="../media/image43.gif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51.pn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7.gif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23.gif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26.gif" Type="http://schemas.openxmlformats.org/officeDocument/2006/relationships/image"/><Relationship Id="rId5" Target="../media/image23.gif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26.gif" Type="http://schemas.openxmlformats.org/officeDocument/2006/relationships/image"/><Relationship Id="rId5" Target="../media/image23.gif" Type="http://schemas.openxmlformats.org/officeDocument/2006/relationships/image"/><Relationship Id="rId6" Target="../media/image27.gif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26.gif" Type="http://schemas.openxmlformats.org/officeDocument/2006/relationships/image"/><Relationship Id="rId5" Target="../media/image23.gif" Type="http://schemas.openxmlformats.org/officeDocument/2006/relationships/image"/><Relationship Id="rId6" Target="../media/image27.gif" Type="http://schemas.openxmlformats.org/officeDocument/2006/relationships/image"/><Relationship Id="rId7" Target="../media/image28.gif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2" Target="../media/image10.jpe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gif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40.jpeg" Type="http://schemas.openxmlformats.org/officeDocument/2006/relationships/image"/><Relationship Id="rId7" Target="https://youtu.be/ELyLdMlFdzA" TargetMode="External" Type="http://schemas.openxmlformats.org/officeDocument/2006/relationships/video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89679" y="0"/>
            <a:ext cx="23542310" cy="4835983"/>
          </a:xfrm>
          <a:custGeom>
            <a:avLst/>
            <a:gdLst/>
            <a:ahLst/>
            <a:cxnLst/>
            <a:rect r="r" b="b" t="t" l="l"/>
            <a:pathLst>
              <a:path h="4835983" w="23542310">
                <a:moveTo>
                  <a:pt x="0" y="0"/>
                </a:moveTo>
                <a:lnTo>
                  <a:pt x="23542310" y="0"/>
                </a:lnTo>
                <a:lnTo>
                  <a:pt x="23542310" y="4835983"/>
                </a:lnTo>
                <a:lnTo>
                  <a:pt x="0" y="4835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47264" y="1625374"/>
            <a:ext cx="11631889" cy="11530110"/>
          </a:xfrm>
          <a:custGeom>
            <a:avLst/>
            <a:gdLst/>
            <a:ahLst/>
            <a:cxnLst/>
            <a:rect r="r" b="b" t="t" l="l"/>
            <a:pathLst>
              <a:path h="11530110" w="11631889">
                <a:moveTo>
                  <a:pt x="0" y="0"/>
                </a:moveTo>
                <a:lnTo>
                  <a:pt x="11631889" y="0"/>
                </a:lnTo>
                <a:lnTo>
                  <a:pt x="11631889" y="11530109"/>
                </a:lnTo>
                <a:lnTo>
                  <a:pt x="0" y="11530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46424">
            <a:off x="11947848" y="5450737"/>
            <a:ext cx="2914626" cy="2779824"/>
          </a:xfrm>
          <a:custGeom>
            <a:avLst/>
            <a:gdLst/>
            <a:ahLst/>
            <a:cxnLst/>
            <a:rect r="r" b="b" t="t" l="l"/>
            <a:pathLst>
              <a:path h="2779824" w="2914626">
                <a:moveTo>
                  <a:pt x="0" y="0"/>
                </a:moveTo>
                <a:lnTo>
                  <a:pt x="2914626" y="0"/>
                </a:lnTo>
                <a:lnTo>
                  <a:pt x="2914626" y="2779825"/>
                </a:lnTo>
                <a:lnTo>
                  <a:pt x="0" y="2779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85" y="526979"/>
            <a:ext cx="18118647" cy="3954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11199" spc="-447">
                <a:solidFill>
                  <a:srgbClr val="F40F12"/>
                </a:solidFill>
                <a:latin typeface="Architects Daughter"/>
              </a:rPr>
              <a:t>CATHOLIC SOCIAL TEACHING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184637" y="149137"/>
            <a:ext cx="1954226" cy="1954226"/>
          </a:xfrm>
          <a:custGeom>
            <a:avLst/>
            <a:gdLst/>
            <a:ahLst/>
            <a:cxnLst/>
            <a:rect r="r" b="b" t="t" l="l"/>
            <a:pathLst>
              <a:path h="1954226" w="1954226">
                <a:moveTo>
                  <a:pt x="0" y="0"/>
                </a:moveTo>
                <a:lnTo>
                  <a:pt x="1954226" y="0"/>
                </a:lnTo>
                <a:lnTo>
                  <a:pt x="1954226" y="1954226"/>
                </a:lnTo>
                <a:lnTo>
                  <a:pt x="0" y="195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79134">
            <a:off x="340424" y="4249325"/>
            <a:ext cx="4214999" cy="2116555"/>
          </a:xfrm>
          <a:custGeom>
            <a:avLst/>
            <a:gdLst/>
            <a:ahLst/>
            <a:cxnLst/>
            <a:rect r="r" b="b" t="t" l="l"/>
            <a:pathLst>
              <a:path h="2116555" w="4214999">
                <a:moveTo>
                  <a:pt x="0" y="0"/>
                </a:moveTo>
                <a:lnTo>
                  <a:pt x="4214999" y="0"/>
                </a:lnTo>
                <a:lnTo>
                  <a:pt x="4214999" y="2116555"/>
                </a:lnTo>
                <a:lnTo>
                  <a:pt x="0" y="2116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4" t="0" r="-214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691221">
            <a:off x="436487" y="4668863"/>
            <a:ext cx="3997099" cy="114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41"/>
              </a:lnSpc>
            </a:pPr>
            <a:r>
              <a:rPr lang="en-US" sz="6672">
                <a:solidFill>
                  <a:srgbClr val="FFFFFF"/>
                </a:solidFill>
                <a:latin typeface="Architects Daughter"/>
              </a:rPr>
              <a:t>Part </a:t>
            </a:r>
            <a:r>
              <a:rPr lang="en-US" sz="6672">
                <a:solidFill>
                  <a:srgbClr val="D11E1A"/>
                </a:solidFill>
                <a:latin typeface="Architects Daughter"/>
              </a:rPr>
              <a:t>1</a:t>
            </a:r>
            <a:r>
              <a:rPr lang="en-US" sz="6672">
                <a:solidFill>
                  <a:srgbClr val="FFFFFF"/>
                </a:solidFill>
                <a:latin typeface="Architects Daughter"/>
              </a:rPr>
              <a:t>/6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1709558">
            <a:off x="14252615" y="6805168"/>
            <a:ext cx="3330317" cy="3176290"/>
          </a:xfrm>
          <a:custGeom>
            <a:avLst/>
            <a:gdLst/>
            <a:ahLst/>
            <a:cxnLst/>
            <a:rect r="r" b="b" t="t" l="l"/>
            <a:pathLst>
              <a:path h="3176290" w="3330317">
                <a:moveTo>
                  <a:pt x="0" y="0"/>
                </a:moveTo>
                <a:lnTo>
                  <a:pt x="3330317" y="0"/>
                </a:lnTo>
                <a:lnTo>
                  <a:pt x="3330317" y="3176289"/>
                </a:lnTo>
                <a:lnTo>
                  <a:pt x="0" y="317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56579">
            <a:off x="1174895" y="6463098"/>
            <a:ext cx="6664995" cy="3049196"/>
          </a:xfrm>
          <a:custGeom>
            <a:avLst/>
            <a:gdLst/>
            <a:ahLst/>
            <a:cxnLst/>
            <a:rect r="r" b="b" t="t" l="l"/>
            <a:pathLst>
              <a:path h="3049196" w="6664995">
                <a:moveTo>
                  <a:pt x="0" y="0"/>
                </a:moveTo>
                <a:lnTo>
                  <a:pt x="6664995" y="0"/>
                </a:lnTo>
                <a:lnTo>
                  <a:pt x="6664995" y="3049196"/>
                </a:lnTo>
                <a:lnTo>
                  <a:pt x="0" y="3049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4" t="-6097" r="0" b="-342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476380">
            <a:off x="15301204" y="5078742"/>
            <a:ext cx="1766866" cy="1685148"/>
          </a:xfrm>
          <a:custGeom>
            <a:avLst/>
            <a:gdLst/>
            <a:ahLst/>
            <a:cxnLst/>
            <a:rect r="r" b="b" t="t" l="l"/>
            <a:pathLst>
              <a:path h="1685148" w="1766866">
                <a:moveTo>
                  <a:pt x="0" y="0"/>
                </a:moveTo>
                <a:lnTo>
                  <a:pt x="1766866" y="0"/>
                </a:lnTo>
                <a:lnTo>
                  <a:pt x="1766866" y="1685148"/>
                </a:lnTo>
                <a:lnTo>
                  <a:pt x="0" y="168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2052108" y="7796312"/>
            <a:ext cx="5341006" cy="2109697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335957" y="149137"/>
            <a:ext cx="1939871" cy="2268855"/>
          </a:xfrm>
          <a:custGeom>
            <a:avLst/>
            <a:gdLst/>
            <a:ahLst/>
            <a:cxnLst/>
            <a:rect r="r" b="b" t="t" l="l"/>
            <a:pathLst>
              <a:path h="2268855" w="1939871">
                <a:moveTo>
                  <a:pt x="0" y="0"/>
                </a:moveTo>
                <a:lnTo>
                  <a:pt x="1939871" y="0"/>
                </a:lnTo>
                <a:lnTo>
                  <a:pt x="1939871" y="2268854"/>
                </a:lnTo>
                <a:lnTo>
                  <a:pt x="0" y="22688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820354">
            <a:off x="1498994" y="7035782"/>
            <a:ext cx="6038223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chitects Daughter"/>
              </a:rPr>
              <a:t>Preferential Option for the Poor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0" y="185737"/>
            <a:ext cx="1810823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Let’s check your answers!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0263" y="3238093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Which Pope saw ‘poverty on his travels’?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76430" y="2230249"/>
            <a:ext cx="1033514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What is an encyclical?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00263" y="6286098"/>
            <a:ext cx="10618922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Why do we all have ‘Dignity’?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00263" y="5310236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What did Pope Francis say about ‘money’?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00972" y="4334374"/>
            <a:ext cx="10618922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When did ‘modern CST’ begin?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68882" y="7261960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What does the ‘Common Good’ mean?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 What is an encyclical?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28161" y="2654315"/>
            <a:ext cx="10302309" cy="4978370"/>
          </a:xfrm>
          <a:custGeom>
            <a:avLst/>
            <a:gdLst/>
            <a:ahLst/>
            <a:cxnLst/>
            <a:rect r="r" b="b" t="t" l="l"/>
            <a:pathLst>
              <a:path h="4978370" w="10302309">
                <a:moveTo>
                  <a:pt x="0" y="0"/>
                </a:moveTo>
                <a:lnTo>
                  <a:pt x="10302309" y="0"/>
                </a:lnTo>
                <a:lnTo>
                  <a:pt x="10302309" y="4978370"/>
                </a:lnTo>
                <a:lnTo>
                  <a:pt x="0" y="4978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What is an encyclical?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28161" y="2654315"/>
            <a:ext cx="10302309" cy="4978370"/>
          </a:xfrm>
          <a:custGeom>
            <a:avLst/>
            <a:gdLst/>
            <a:ahLst/>
            <a:cxnLst/>
            <a:rect r="r" b="b" t="t" l="l"/>
            <a:pathLst>
              <a:path h="4978370" w="10302309">
                <a:moveTo>
                  <a:pt x="0" y="0"/>
                </a:moveTo>
                <a:lnTo>
                  <a:pt x="10302309" y="0"/>
                </a:lnTo>
                <a:lnTo>
                  <a:pt x="10302309" y="4978370"/>
                </a:lnTo>
                <a:lnTo>
                  <a:pt x="0" y="4978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What is an encyclical?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238125"/>
            <a:ext cx="18108238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Which Pope saw ‘poverty on his travels’?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97154" y="2440772"/>
            <a:ext cx="9764323" cy="5405456"/>
          </a:xfrm>
          <a:custGeom>
            <a:avLst/>
            <a:gdLst/>
            <a:ahLst/>
            <a:cxnLst/>
            <a:rect r="r" b="b" t="t" l="l"/>
            <a:pathLst>
              <a:path h="5405456" w="9764323">
                <a:moveTo>
                  <a:pt x="0" y="0"/>
                </a:moveTo>
                <a:lnTo>
                  <a:pt x="9764323" y="0"/>
                </a:lnTo>
                <a:lnTo>
                  <a:pt x="9764323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238125"/>
            <a:ext cx="18108238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Which Pope saw ‘poverty on his travels’?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97154" y="2440772"/>
            <a:ext cx="9764323" cy="5405456"/>
          </a:xfrm>
          <a:custGeom>
            <a:avLst/>
            <a:gdLst/>
            <a:ahLst/>
            <a:cxnLst/>
            <a:rect r="r" b="b" t="t" l="l"/>
            <a:pathLst>
              <a:path h="5405456" w="9764323">
                <a:moveTo>
                  <a:pt x="0" y="0"/>
                </a:moveTo>
                <a:lnTo>
                  <a:pt x="9764323" y="0"/>
                </a:lnTo>
                <a:lnTo>
                  <a:pt x="9764323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238125"/>
            <a:ext cx="18108238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Which Pope saw ‘poverty on his travels’?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85737"/>
            <a:ext cx="1810823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When did modern CST begin?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94678" y="2225228"/>
            <a:ext cx="9698645" cy="5836545"/>
          </a:xfrm>
          <a:custGeom>
            <a:avLst/>
            <a:gdLst/>
            <a:ahLst/>
            <a:cxnLst/>
            <a:rect r="r" b="b" t="t" l="l"/>
            <a:pathLst>
              <a:path h="5836545" w="9698645">
                <a:moveTo>
                  <a:pt x="0" y="0"/>
                </a:moveTo>
                <a:lnTo>
                  <a:pt x="9698644" y="0"/>
                </a:lnTo>
                <a:lnTo>
                  <a:pt x="9698644" y="5836544"/>
                </a:lnTo>
                <a:lnTo>
                  <a:pt x="0" y="5836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810823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When did modern CST begin?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94678" y="2225228"/>
            <a:ext cx="9698645" cy="5836545"/>
          </a:xfrm>
          <a:custGeom>
            <a:avLst/>
            <a:gdLst/>
            <a:ahLst/>
            <a:cxnLst/>
            <a:rect r="r" b="b" t="t" l="l"/>
            <a:pathLst>
              <a:path h="5836545" w="9698645">
                <a:moveTo>
                  <a:pt x="0" y="0"/>
                </a:moveTo>
                <a:lnTo>
                  <a:pt x="9698644" y="0"/>
                </a:lnTo>
                <a:lnTo>
                  <a:pt x="9698644" y="5836544"/>
                </a:lnTo>
                <a:lnTo>
                  <a:pt x="0" y="5836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810823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When did modern CST begin?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41685" y="361781"/>
            <a:ext cx="13876089" cy="9247112"/>
          </a:xfrm>
          <a:custGeom>
            <a:avLst/>
            <a:gdLst/>
            <a:ahLst/>
            <a:cxnLst/>
            <a:rect r="r" b="b" t="t" l="l"/>
            <a:pathLst>
              <a:path h="9247112" w="13876089">
                <a:moveTo>
                  <a:pt x="0" y="0"/>
                </a:moveTo>
                <a:lnTo>
                  <a:pt x="13876089" y="0"/>
                </a:lnTo>
                <a:lnTo>
                  <a:pt x="13876089" y="9247112"/>
                </a:lnTo>
                <a:lnTo>
                  <a:pt x="0" y="9247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70889" y="623686"/>
            <a:ext cx="11217680" cy="8025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41"/>
              </a:lnSpc>
            </a:pPr>
            <a:r>
              <a:rPr lang="en-US" sz="8752" spc="-350">
                <a:solidFill>
                  <a:srgbClr val="292929"/>
                </a:solidFill>
                <a:latin typeface="Architects Daughter"/>
              </a:rPr>
              <a:t>‘Open your mouth, judge righteously, defend the rights of the poor </a:t>
            </a:r>
          </a:p>
          <a:p>
            <a:pPr algn="ctr">
              <a:lnSpc>
                <a:spcPts val="13041"/>
              </a:lnSpc>
            </a:pPr>
            <a:r>
              <a:rPr lang="en-US" sz="8752" spc="-350">
                <a:solidFill>
                  <a:srgbClr val="292929"/>
                </a:solidFill>
                <a:latin typeface="Architects Daughter"/>
              </a:rPr>
              <a:t>and needy.’</a:t>
            </a:r>
          </a:p>
          <a:p>
            <a:pPr algn="ctr">
              <a:lnSpc>
                <a:spcPts val="11920"/>
              </a:lnSpc>
            </a:pPr>
            <a:r>
              <a:rPr lang="en-US" sz="8000" spc="-320">
                <a:solidFill>
                  <a:srgbClr val="1C68BB"/>
                </a:solidFill>
                <a:latin typeface="Architects Daughter"/>
              </a:rPr>
              <a:t>Proverbs 31:9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219796" y="361781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7" y="0"/>
                </a:lnTo>
                <a:lnTo>
                  <a:pt x="1697877" y="1679421"/>
                </a:lnTo>
                <a:lnTo>
                  <a:pt x="0" y="1679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09470">
            <a:off x="220120" y="931543"/>
            <a:ext cx="3266947" cy="3115851"/>
          </a:xfrm>
          <a:custGeom>
            <a:avLst/>
            <a:gdLst/>
            <a:ahLst/>
            <a:cxnLst/>
            <a:rect r="r" b="b" t="t" l="l"/>
            <a:pathLst>
              <a:path h="3115851" w="3266947">
                <a:moveTo>
                  <a:pt x="0" y="0"/>
                </a:moveTo>
                <a:lnTo>
                  <a:pt x="3266948" y="0"/>
                </a:lnTo>
                <a:lnTo>
                  <a:pt x="3266948" y="3115851"/>
                </a:lnTo>
                <a:lnTo>
                  <a:pt x="0" y="311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425949">
            <a:off x="16256563" y="3981077"/>
            <a:ext cx="1624344" cy="1549218"/>
          </a:xfrm>
          <a:custGeom>
            <a:avLst/>
            <a:gdLst/>
            <a:ahLst/>
            <a:cxnLst/>
            <a:rect r="r" b="b" t="t" l="l"/>
            <a:pathLst>
              <a:path h="1549218" w="1624344">
                <a:moveTo>
                  <a:pt x="0" y="0"/>
                </a:moveTo>
                <a:lnTo>
                  <a:pt x="1624344" y="0"/>
                </a:lnTo>
                <a:lnTo>
                  <a:pt x="1624344" y="1549218"/>
                </a:lnTo>
                <a:lnTo>
                  <a:pt x="0" y="1549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98878" y="5334811"/>
            <a:ext cx="4124489" cy="427408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3048532" y="5334811"/>
            <a:ext cx="4869141" cy="4668289"/>
          </a:xfrm>
          <a:custGeom>
            <a:avLst/>
            <a:gdLst/>
            <a:ahLst/>
            <a:cxnLst/>
            <a:rect r="r" b="b" t="t" l="l"/>
            <a:pathLst>
              <a:path h="4668289" w="4869141">
                <a:moveTo>
                  <a:pt x="0" y="0"/>
                </a:moveTo>
                <a:lnTo>
                  <a:pt x="4869141" y="0"/>
                </a:lnTo>
                <a:lnTo>
                  <a:pt x="4869141" y="4668290"/>
                </a:lnTo>
                <a:lnTo>
                  <a:pt x="0" y="46682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238125"/>
            <a:ext cx="1725930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What did Pope Francis say about ‘money’?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73976" y="2214465"/>
            <a:ext cx="10010679" cy="5851332"/>
          </a:xfrm>
          <a:custGeom>
            <a:avLst/>
            <a:gdLst/>
            <a:ahLst/>
            <a:cxnLst/>
            <a:rect r="r" b="b" t="t" l="l"/>
            <a:pathLst>
              <a:path h="5851332" w="10010679">
                <a:moveTo>
                  <a:pt x="0" y="0"/>
                </a:moveTo>
                <a:lnTo>
                  <a:pt x="10010679" y="0"/>
                </a:lnTo>
                <a:lnTo>
                  <a:pt x="10010679" y="5851332"/>
                </a:lnTo>
                <a:lnTo>
                  <a:pt x="0" y="5851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689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238125"/>
            <a:ext cx="1725930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What did Pope Francis say about ‘money’?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73976" y="2214465"/>
            <a:ext cx="10010679" cy="5851332"/>
          </a:xfrm>
          <a:custGeom>
            <a:avLst/>
            <a:gdLst/>
            <a:ahLst/>
            <a:cxnLst/>
            <a:rect r="r" b="b" t="t" l="l"/>
            <a:pathLst>
              <a:path h="5851332" w="10010679">
                <a:moveTo>
                  <a:pt x="0" y="0"/>
                </a:moveTo>
                <a:lnTo>
                  <a:pt x="10010679" y="0"/>
                </a:lnTo>
                <a:lnTo>
                  <a:pt x="10010679" y="5851332"/>
                </a:lnTo>
                <a:lnTo>
                  <a:pt x="0" y="5851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689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238125"/>
            <a:ext cx="1725930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256">
                <a:solidFill>
                  <a:srgbClr val="FFC100"/>
                </a:solidFill>
                <a:latin typeface="Architects Daughter"/>
              </a:rPr>
              <a:t> </a:t>
            </a:r>
            <a:r>
              <a:rPr lang="en-US" sz="6400" spc="-256">
                <a:solidFill>
                  <a:srgbClr val="FFFFFF"/>
                </a:solidFill>
                <a:latin typeface="Architects Daughter"/>
              </a:rPr>
              <a:t>What did Pope Francis say about ‘money’?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Why do we all have ‘Dignity’?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70308" y="2297977"/>
            <a:ext cx="10218014" cy="5691046"/>
          </a:xfrm>
          <a:custGeom>
            <a:avLst/>
            <a:gdLst/>
            <a:ahLst/>
            <a:cxnLst/>
            <a:rect r="r" b="b" t="t" l="l"/>
            <a:pathLst>
              <a:path h="5691046" w="10218014">
                <a:moveTo>
                  <a:pt x="0" y="0"/>
                </a:moveTo>
                <a:lnTo>
                  <a:pt x="10218015" y="0"/>
                </a:lnTo>
                <a:lnTo>
                  <a:pt x="10218015" y="5691046"/>
                </a:lnTo>
                <a:lnTo>
                  <a:pt x="0" y="5691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Why do we all have ‘Dignity’?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45138" y="2395351"/>
            <a:ext cx="9868354" cy="5496299"/>
          </a:xfrm>
          <a:custGeom>
            <a:avLst/>
            <a:gdLst/>
            <a:ahLst/>
            <a:cxnLst/>
            <a:rect r="r" b="b" t="t" l="l"/>
            <a:pathLst>
              <a:path h="5496299" w="9868354">
                <a:moveTo>
                  <a:pt x="0" y="0"/>
                </a:moveTo>
                <a:lnTo>
                  <a:pt x="9868355" y="0"/>
                </a:lnTo>
                <a:lnTo>
                  <a:pt x="9868355" y="5496298"/>
                </a:lnTo>
                <a:lnTo>
                  <a:pt x="0" y="5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19062"/>
            <a:ext cx="1810823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-319">
                <a:solidFill>
                  <a:srgbClr val="FFFFFF"/>
                </a:solidFill>
                <a:latin typeface="Architects Daughter"/>
              </a:rPr>
              <a:t>Why do we all have ‘Dignity’?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85737"/>
            <a:ext cx="17259300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What does the ‘Common Good’ mean?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502167" y="2965411"/>
            <a:ext cx="3816390" cy="4956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5864" y="2398601"/>
            <a:ext cx="10186903" cy="5667197"/>
          </a:xfrm>
          <a:custGeom>
            <a:avLst/>
            <a:gdLst/>
            <a:ahLst/>
            <a:cxnLst/>
            <a:rect r="r" b="b" t="t" l="l"/>
            <a:pathLst>
              <a:path h="5667197" w="10186903">
                <a:moveTo>
                  <a:pt x="0" y="0"/>
                </a:moveTo>
                <a:lnTo>
                  <a:pt x="10186903" y="0"/>
                </a:lnTo>
                <a:lnTo>
                  <a:pt x="10186903" y="5667196"/>
                </a:lnTo>
                <a:lnTo>
                  <a:pt x="0" y="5667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7259300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What does the ‘Common Good’ mean?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52225" y="2245399"/>
            <a:ext cx="10054181" cy="5796202"/>
          </a:xfrm>
          <a:custGeom>
            <a:avLst/>
            <a:gdLst/>
            <a:ahLst/>
            <a:cxnLst/>
            <a:rect r="r" b="b" t="t" l="l"/>
            <a:pathLst>
              <a:path h="5796202" w="10054181">
                <a:moveTo>
                  <a:pt x="0" y="0"/>
                </a:moveTo>
                <a:lnTo>
                  <a:pt x="10054181" y="0"/>
                </a:lnTo>
                <a:lnTo>
                  <a:pt x="10054181" y="5796202"/>
                </a:lnTo>
                <a:lnTo>
                  <a:pt x="0" y="5796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7259300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What does the ‘Common Good’ mean?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4199882" y="2696611"/>
            <a:ext cx="4088118" cy="46989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52225" y="2245399"/>
            <a:ext cx="10054181" cy="5796202"/>
          </a:xfrm>
          <a:custGeom>
            <a:avLst/>
            <a:gdLst/>
            <a:ahLst/>
            <a:cxnLst/>
            <a:rect r="r" b="b" t="t" l="l"/>
            <a:pathLst>
              <a:path h="5796202" w="10054181">
                <a:moveTo>
                  <a:pt x="0" y="0"/>
                </a:moveTo>
                <a:lnTo>
                  <a:pt x="10054181" y="0"/>
                </a:lnTo>
                <a:lnTo>
                  <a:pt x="10054181" y="5796202"/>
                </a:lnTo>
                <a:lnTo>
                  <a:pt x="0" y="5796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7259300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What does the ‘Common Good’ mean?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60245" y="6082067"/>
            <a:ext cx="3822583" cy="3502876"/>
          </a:xfrm>
          <a:custGeom>
            <a:avLst/>
            <a:gdLst/>
            <a:ahLst/>
            <a:cxnLst/>
            <a:rect r="r" b="b" t="t" l="l"/>
            <a:pathLst>
              <a:path h="3502876" w="3822583">
                <a:moveTo>
                  <a:pt x="0" y="0"/>
                </a:moveTo>
                <a:lnTo>
                  <a:pt x="3822583" y="0"/>
                </a:lnTo>
                <a:lnTo>
                  <a:pt x="3822583" y="3502876"/>
                </a:lnTo>
                <a:lnTo>
                  <a:pt x="0" y="3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075464">
            <a:off x="-4652300" y="2042215"/>
            <a:ext cx="13672411" cy="6653907"/>
          </a:xfrm>
          <a:custGeom>
            <a:avLst/>
            <a:gdLst/>
            <a:ahLst/>
            <a:cxnLst/>
            <a:rect r="r" b="b" t="t" l="l"/>
            <a:pathLst>
              <a:path h="6653907" w="13672411">
                <a:moveTo>
                  <a:pt x="0" y="6653906"/>
                </a:moveTo>
                <a:lnTo>
                  <a:pt x="13672411" y="6653906"/>
                </a:lnTo>
                <a:lnTo>
                  <a:pt x="13672411" y="0"/>
                </a:lnTo>
                <a:lnTo>
                  <a:pt x="0" y="0"/>
                </a:lnTo>
                <a:lnTo>
                  <a:pt x="0" y="6653906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0359">
            <a:off x="6110044" y="696717"/>
            <a:ext cx="11402090" cy="9991081"/>
          </a:xfrm>
          <a:custGeom>
            <a:avLst/>
            <a:gdLst/>
            <a:ahLst/>
            <a:cxnLst/>
            <a:rect r="r" b="b" t="t" l="l"/>
            <a:pathLst>
              <a:path h="9991081" w="11402090">
                <a:moveTo>
                  <a:pt x="0" y="0"/>
                </a:moveTo>
                <a:lnTo>
                  <a:pt x="11402090" y="0"/>
                </a:lnTo>
                <a:lnTo>
                  <a:pt x="11402090" y="9991081"/>
                </a:lnTo>
                <a:lnTo>
                  <a:pt x="0" y="9991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129817">
            <a:off x="7388372" y="3931522"/>
            <a:ext cx="9452272" cy="518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Architects Daughter"/>
              </a:rPr>
              <a:t>Catholic Social Teaching is often called the Church’s </a:t>
            </a:r>
            <a:r>
              <a:rPr lang="en-US" sz="5600">
                <a:solidFill>
                  <a:srgbClr val="FF3131"/>
                </a:solidFill>
                <a:latin typeface="Architects Daughter"/>
              </a:rPr>
              <a:t>‘best kept secret‘</a:t>
            </a:r>
            <a:r>
              <a:rPr lang="en-US" sz="5600">
                <a:solidFill>
                  <a:srgbClr val="FFFFFF"/>
                </a:solidFill>
                <a:latin typeface="Architects Daughter"/>
              </a:rPr>
              <a:t>...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Architects Daughter"/>
              </a:rPr>
              <a:t>...so what is it all about?</a:t>
            </a:r>
          </a:p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FF3131"/>
                </a:solidFill>
                <a:latin typeface="Architects Daughter"/>
              </a:rPr>
              <a:t>Let‘s find out!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92736">
            <a:off x="-415985" y="1536460"/>
            <a:ext cx="7166285" cy="5329925"/>
          </a:xfrm>
          <a:custGeom>
            <a:avLst/>
            <a:gdLst/>
            <a:ahLst/>
            <a:cxnLst/>
            <a:rect r="r" b="b" t="t" l="l"/>
            <a:pathLst>
              <a:path h="5329925" w="7166285">
                <a:moveTo>
                  <a:pt x="0" y="0"/>
                </a:moveTo>
                <a:lnTo>
                  <a:pt x="7166286" y="0"/>
                </a:lnTo>
                <a:lnTo>
                  <a:pt x="7166286" y="5329925"/>
                </a:lnTo>
                <a:lnTo>
                  <a:pt x="0" y="5329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13461" y="8186855"/>
            <a:ext cx="1687830" cy="1687830"/>
          </a:xfrm>
          <a:custGeom>
            <a:avLst/>
            <a:gdLst/>
            <a:ahLst/>
            <a:cxnLst/>
            <a:rect r="r" b="b" t="t" l="l"/>
            <a:pathLst>
              <a:path h="1687830" w="1687830">
                <a:moveTo>
                  <a:pt x="0" y="0"/>
                </a:moveTo>
                <a:lnTo>
                  <a:pt x="1687830" y="0"/>
                </a:lnTo>
                <a:lnTo>
                  <a:pt x="1687830" y="1687830"/>
                </a:lnTo>
                <a:lnTo>
                  <a:pt x="0" y="1687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59101" y="6574360"/>
            <a:ext cx="8022037" cy="3168705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9101" y="0"/>
            <a:ext cx="7234990" cy="6249223"/>
          </a:xfrm>
          <a:custGeom>
            <a:avLst/>
            <a:gdLst/>
            <a:ahLst/>
            <a:cxnLst/>
            <a:rect r="r" b="b" t="t" l="l"/>
            <a:pathLst>
              <a:path h="6249223" w="7234990">
                <a:moveTo>
                  <a:pt x="0" y="0"/>
                </a:moveTo>
                <a:lnTo>
                  <a:pt x="7234991" y="0"/>
                </a:lnTo>
                <a:lnTo>
                  <a:pt x="7234991" y="6249223"/>
                </a:lnTo>
                <a:lnTo>
                  <a:pt x="0" y="6249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129817">
            <a:off x="7015228" y="747375"/>
            <a:ext cx="10220695" cy="2920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59"/>
              </a:lnSpc>
            </a:pPr>
            <a:r>
              <a:rPr lang="en-US" sz="8399" spc="-335">
                <a:solidFill>
                  <a:srgbClr val="FFC100"/>
                </a:solidFill>
                <a:latin typeface="Architects Daughter"/>
              </a:rPr>
              <a:t> The Church’s Best Kept Secret!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41396" y="2226600"/>
            <a:ext cx="9205208" cy="5833800"/>
          </a:xfrm>
          <a:custGeom>
            <a:avLst/>
            <a:gdLst/>
            <a:ahLst/>
            <a:cxnLst/>
            <a:rect r="r" b="b" t="t" l="l"/>
            <a:pathLst>
              <a:path h="5833800" w="9205208">
                <a:moveTo>
                  <a:pt x="0" y="0"/>
                </a:moveTo>
                <a:lnTo>
                  <a:pt x="9205208" y="0"/>
                </a:lnTo>
                <a:lnTo>
                  <a:pt x="9205208" y="5833800"/>
                </a:lnTo>
                <a:lnTo>
                  <a:pt x="0" y="5833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85737"/>
            <a:ext cx="17687377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spc="-287">
                <a:solidFill>
                  <a:srgbClr val="FFFFFF"/>
                </a:solidFill>
                <a:latin typeface="Architects Daughter"/>
              </a:rPr>
              <a:t> Did you get all of the answers?!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3445800"/>
            <a:ext cx="5868575" cy="6344405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642304" y="0"/>
            <a:ext cx="2942723" cy="3053409"/>
          </a:xfrm>
          <a:custGeom>
            <a:avLst/>
            <a:gdLst/>
            <a:ahLst/>
            <a:cxnLst/>
            <a:rect r="r" b="b" t="t" l="l"/>
            <a:pathLst>
              <a:path h="3053409" w="2942723">
                <a:moveTo>
                  <a:pt x="0" y="0"/>
                </a:moveTo>
                <a:lnTo>
                  <a:pt x="2942723" y="0"/>
                </a:lnTo>
                <a:lnTo>
                  <a:pt x="2942723" y="3053409"/>
                </a:lnTo>
                <a:lnTo>
                  <a:pt x="0" y="3053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40241" y="382306"/>
            <a:ext cx="13441424" cy="2288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6"/>
              </a:lnSpc>
            </a:pPr>
            <a:r>
              <a:rPr lang="en-US" sz="7522" spc="-300">
                <a:solidFill>
                  <a:srgbClr val="FFFFFF"/>
                </a:solidFill>
                <a:latin typeface="Architects Daughter"/>
              </a:rPr>
              <a:t> Catholic Social Teaching is often abbreviated to...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1055869">
            <a:off x="15916801" y="7633675"/>
            <a:ext cx="2056745" cy="2398536"/>
          </a:xfrm>
          <a:custGeom>
            <a:avLst/>
            <a:gdLst/>
            <a:ahLst/>
            <a:cxnLst/>
            <a:rect r="r" b="b" t="t" l="l"/>
            <a:pathLst>
              <a:path h="2398536" w="2056745">
                <a:moveTo>
                  <a:pt x="0" y="0"/>
                </a:moveTo>
                <a:lnTo>
                  <a:pt x="2056745" y="0"/>
                </a:lnTo>
                <a:lnTo>
                  <a:pt x="2056745" y="2398537"/>
                </a:lnTo>
                <a:lnTo>
                  <a:pt x="0" y="2398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897275" y="3564594"/>
            <a:ext cx="5609062" cy="5812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28700" y="3445800"/>
            <a:ext cx="5868575" cy="634440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642304" y="0"/>
            <a:ext cx="2942723" cy="3053409"/>
          </a:xfrm>
          <a:custGeom>
            <a:avLst/>
            <a:gdLst/>
            <a:ahLst/>
            <a:cxnLst/>
            <a:rect r="r" b="b" t="t" l="l"/>
            <a:pathLst>
              <a:path h="3053409" w="2942723">
                <a:moveTo>
                  <a:pt x="0" y="0"/>
                </a:moveTo>
                <a:lnTo>
                  <a:pt x="2942723" y="0"/>
                </a:lnTo>
                <a:lnTo>
                  <a:pt x="2942723" y="3053409"/>
                </a:lnTo>
                <a:lnTo>
                  <a:pt x="0" y="3053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40241" y="382306"/>
            <a:ext cx="13441424" cy="2288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6"/>
              </a:lnSpc>
            </a:pPr>
            <a:r>
              <a:rPr lang="en-US" sz="7522" spc="-300">
                <a:solidFill>
                  <a:srgbClr val="FFFFFF"/>
                </a:solidFill>
                <a:latin typeface="Architects Daughter"/>
              </a:rPr>
              <a:t> Catholic Social Teaching is often abbreviated to...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055869">
            <a:off x="15916801" y="7633675"/>
            <a:ext cx="2056745" cy="2398536"/>
          </a:xfrm>
          <a:custGeom>
            <a:avLst/>
            <a:gdLst/>
            <a:ahLst/>
            <a:cxnLst/>
            <a:rect r="r" b="b" t="t" l="l"/>
            <a:pathLst>
              <a:path h="2398536" w="2056745">
                <a:moveTo>
                  <a:pt x="0" y="0"/>
                </a:moveTo>
                <a:lnTo>
                  <a:pt x="2056745" y="0"/>
                </a:lnTo>
                <a:lnTo>
                  <a:pt x="2056745" y="2398537"/>
                </a:lnTo>
                <a:lnTo>
                  <a:pt x="0" y="2398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897275" y="3564594"/>
            <a:ext cx="5609062" cy="5812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28700" y="3445800"/>
            <a:ext cx="5868575" cy="634440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284170" y="3564594"/>
            <a:ext cx="3975130" cy="5559623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642304" y="0"/>
            <a:ext cx="2942723" cy="3053409"/>
          </a:xfrm>
          <a:custGeom>
            <a:avLst/>
            <a:gdLst/>
            <a:ahLst/>
            <a:cxnLst/>
            <a:rect r="r" b="b" t="t" l="l"/>
            <a:pathLst>
              <a:path h="3053409" w="2942723">
                <a:moveTo>
                  <a:pt x="0" y="0"/>
                </a:moveTo>
                <a:lnTo>
                  <a:pt x="2942723" y="0"/>
                </a:lnTo>
                <a:lnTo>
                  <a:pt x="2942723" y="3053409"/>
                </a:lnTo>
                <a:lnTo>
                  <a:pt x="0" y="30534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40241" y="382306"/>
            <a:ext cx="13441424" cy="2288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6"/>
              </a:lnSpc>
            </a:pPr>
            <a:r>
              <a:rPr lang="en-US" sz="7522" spc="-300">
                <a:solidFill>
                  <a:srgbClr val="FFFFFF"/>
                </a:solidFill>
                <a:latin typeface="Architects Daughter"/>
              </a:rPr>
              <a:t> Catholic Social Teaching is often abbreviated to...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1055869">
            <a:off x="15916801" y="7633675"/>
            <a:ext cx="2056745" cy="2398536"/>
          </a:xfrm>
          <a:custGeom>
            <a:avLst/>
            <a:gdLst/>
            <a:ahLst/>
            <a:cxnLst/>
            <a:rect r="r" b="b" t="t" l="l"/>
            <a:pathLst>
              <a:path h="2398536" w="2056745">
                <a:moveTo>
                  <a:pt x="0" y="0"/>
                </a:moveTo>
                <a:lnTo>
                  <a:pt x="2056745" y="0"/>
                </a:lnTo>
                <a:lnTo>
                  <a:pt x="2056745" y="2398537"/>
                </a:lnTo>
                <a:lnTo>
                  <a:pt x="0" y="2398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348414" y="3645127"/>
            <a:ext cx="3137807" cy="325161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04983" y="188989"/>
            <a:ext cx="3486862" cy="37695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101015" y="7020288"/>
            <a:ext cx="2222164" cy="310792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692673" y="616455"/>
            <a:ext cx="11024588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23"/>
              </a:lnSpc>
            </a:pPr>
            <a:r>
              <a:rPr lang="en-US" sz="19019" spc="-760">
                <a:solidFill>
                  <a:srgbClr val="FFFFFF"/>
                </a:solidFill>
                <a:latin typeface="Architects Daughter"/>
              </a:rPr>
              <a:t> </a:t>
            </a:r>
            <a:r>
              <a:rPr lang="en-US" sz="19019" spc="-760">
                <a:solidFill>
                  <a:srgbClr val="FFC100"/>
                </a:solidFill>
                <a:latin typeface="Architects Daughter"/>
              </a:rPr>
              <a:t>ATHOLIC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86087" y="3958570"/>
            <a:ext cx="10953167" cy="2886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99"/>
              </a:lnSpc>
            </a:pPr>
            <a:r>
              <a:rPr lang="en-US" sz="18999" spc="-759">
                <a:solidFill>
                  <a:srgbClr val="FFC100"/>
                </a:solidFill>
                <a:latin typeface="Architects Daughter"/>
              </a:rPr>
              <a:t> OCIAL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55616" y="7131211"/>
            <a:ext cx="10239049" cy="2886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99"/>
              </a:lnSpc>
            </a:pPr>
            <a:r>
              <a:rPr lang="en-US" sz="18999" spc="-759">
                <a:solidFill>
                  <a:srgbClr val="FFFFFF"/>
                </a:solidFill>
                <a:latin typeface="Architects Daughter"/>
              </a:rPr>
              <a:t> </a:t>
            </a:r>
            <a:r>
              <a:rPr lang="en-US" sz="18999" spc="-759">
                <a:solidFill>
                  <a:srgbClr val="FFC100"/>
                </a:solidFill>
                <a:latin typeface="Architects Daughter"/>
              </a:rPr>
              <a:t>EACHING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0" y="5606459"/>
            <a:ext cx="4408707" cy="4521751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13636674" y="1868411"/>
            <a:ext cx="4299222" cy="5028330"/>
          </a:xfrm>
          <a:custGeom>
            <a:avLst/>
            <a:gdLst/>
            <a:ahLst/>
            <a:cxnLst/>
            <a:rect r="r" b="b" t="t" l="l"/>
            <a:pathLst>
              <a:path h="5028330" w="4299222">
                <a:moveTo>
                  <a:pt x="0" y="0"/>
                </a:moveTo>
                <a:lnTo>
                  <a:pt x="4299222" y="0"/>
                </a:lnTo>
                <a:lnTo>
                  <a:pt x="4299222" y="5028329"/>
                </a:lnTo>
                <a:lnTo>
                  <a:pt x="0" y="5028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362" y="188989"/>
            <a:ext cx="1697877" cy="1679422"/>
          </a:xfrm>
          <a:custGeom>
            <a:avLst/>
            <a:gdLst/>
            <a:ahLst/>
            <a:cxnLst/>
            <a:rect r="r" b="b" t="t" l="l"/>
            <a:pathLst>
              <a:path h="1679422" w="1697877">
                <a:moveTo>
                  <a:pt x="0" y="0"/>
                </a:moveTo>
                <a:lnTo>
                  <a:pt x="1697876" y="0"/>
                </a:lnTo>
                <a:lnTo>
                  <a:pt x="1697876" y="1679422"/>
                </a:lnTo>
                <a:lnTo>
                  <a:pt x="0" y="16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1991" y="1405844"/>
            <a:ext cx="12374650" cy="8643684"/>
          </a:xfrm>
          <a:custGeom>
            <a:avLst/>
            <a:gdLst/>
            <a:ahLst/>
            <a:cxnLst/>
            <a:rect r="r" b="b" t="t" l="l"/>
            <a:pathLst>
              <a:path h="8643684" w="12374650">
                <a:moveTo>
                  <a:pt x="0" y="0"/>
                </a:moveTo>
                <a:lnTo>
                  <a:pt x="12374649" y="0"/>
                </a:lnTo>
                <a:lnTo>
                  <a:pt x="12374649" y="8643684"/>
                </a:lnTo>
                <a:lnTo>
                  <a:pt x="0" y="86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399941" y="5143500"/>
            <a:ext cx="4940170" cy="4594358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332221">
            <a:off x="156870" y="1216027"/>
            <a:ext cx="2468874" cy="2961169"/>
          </a:xfrm>
          <a:custGeom>
            <a:avLst/>
            <a:gdLst/>
            <a:ahLst/>
            <a:cxnLst/>
            <a:rect r="r" b="b" t="t" l="l"/>
            <a:pathLst>
              <a:path h="2961169" w="2468874">
                <a:moveTo>
                  <a:pt x="0" y="0"/>
                </a:moveTo>
                <a:lnTo>
                  <a:pt x="2468875" y="0"/>
                </a:lnTo>
                <a:lnTo>
                  <a:pt x="2468875" y="2961169"/>
                </a:lnTo>
                <a:lnTo>
                  <a:pt x="0" y="2961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54942">
            <a:off x="374112" y="4243436"/>
            <a:ext cx="2312006" cy="2616131"/>
          </a:xfrm>
          <a:custGeom>
            <a:avLst/>
            <a:gdLst/>
            <a:ahLst/>
            <a:cxnLst/>
            <a:rect r="r" b="b" t="t" l="l"/>
            <a:pathLst>
              <a:path h="2616131" w="2312006">
                <a:moveTo>
                  <a:pt x="0" y="0"/>
                </a:moveTo>
                <a:lnTo>
                  <a:pt x="2312005" y="0"/>
                </a:lnTo>
                <a:lnTo>
                  <a:pt x="2312005" y="2616131"/>
                </a:lnTo>
                <a:lnTo>
                  <a:pt x="0" y="2616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03556">
            <a:off x="198979" y="6734764"/>
            <a:ext cx="2772985" cy="2662066"/>
          </a:xfrm>
          <a:custGeom>
            <a:avLst/>
            <a:gdLst/>
            <a:ahLst/>
            <a:cxnLst/>
            <a:rect r="r" b="b" t="t" l="l"/>
            <a:pathLst>
              <a:path h="2662066" w="2772985">
                <a:moveTo>
                  <a:pt x="0" y="0"/>
                </a:moveTo>
                <a:lnTo>
                  <a:pt x="2772985" y="0"/>
                </a:lnTo>
                <a:lnTo>
                  <a:pt x="2772985" y="2662066"/>
                </a:lnTo>
                <a:lnTo>
                  <a:pt x="0" y="2662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90525"/>
            <a:ext cx="16410362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spc="-176">
                <a:solidFill>
                  <a:srgbClr val="FFFFFF"/>
                </a:solidFill>
                <a:latin typeface="Architects Daughter"/>
              </a:rPr>
              <a:t> </a:t>
            </a:r>
            <a:r>
              <a:rPr lang="en-US" sz="4400" spc="-176">
                <a:solidFill>
                  <a:srgbClr val="FFDE59"/>
                </a:solidFill>
                <a:latin typeface="Architects Daughter"/>
              </a:rPr>
              <a:t>Can you find the answers to these questions in the following video?!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0263" y="3238093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Which Pope saw ‘poverty on his travels’?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76430" y="2230249"/>
            <a:ext cx="1033514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What is an encyclical?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00263" y="6286098"/>
            <a:ext cx="10618922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Why do we all have ‘Dignity’?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00263" y="5310236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What did Pope Francis say about ‘money’?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00972" y="4334374"/>
            <a:ext cx="10618922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FFFFF"/>
                </a:solidFill>
                <a:latin typeface="Architects Daughter"/>
              </a:rPr>
              <a:t>When did ‘modern CST’ begin?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68882" y="7261960"/>
            <a:ext cx="11151011" cy="86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7"/>
              </a:lnSpc>
              <a:spcBef>
                <a:spcPct val="0"/>
              </a:spcBef>
            </a:pPr>
            <a:r>
              <a:rPr lang="en-US" sz="4796" spc="-191">
                <a:solidFill>
                  <a:srgbClr val="FBEA49"/>
                </a:solidFill>
                <a:latin typeface="Architects Daughter"/>
              </a:rPr>
              <a:t>What does the ‘Common Good’ mean?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89679" y="0"/>
            <a:ext cx="23542310" cy="4835983"/>
          </a:xfrm>
          <a:custGeom>
            <a:avLst/>
            <a:gdLst/>
            <a:ahLst/>
            <a:cxnLst/>
            <a:rect r="r" b="b" t="t" l="l"/>
            <a:pathLst>
              <a:path h="4835983" w="23542310">
                <a:moveTo>
                  <a:pt x="0" y="0"/>
                </a:moveTo>
                <a:lnTo>
                  <a:pt x="23542310" y="0"/>
                </a:lnTo>
                <a:lnTo>
                  <a:pt x="23542310" y="4835983"/>
                </a:lnTo>
                <a:lnTo>
                  <a:pt x="0" y="4835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26653">
            <a:off x="392484" y="243698"/>
            <a:ext cx="2477048" cy="2362485"/>
          </a:xfrm>
          <a:custGeom>
            <a:avLst/>
            <a:gdLst/>
            <a:ahLst/>
            <a:cxnLst/>
            <a:rect r="r" b="b" t="t" l="l"/>
            <a:pathLst>
              <a:path h="2362485" w="2477048">
                <a:moveTo>
                  <a:pt x="0" y="0"/>
                </a:moveTo>
                <a:lnTo>
                  <a:pt x="2477048" y="0"/>
                </a:lnTo>
                <a:lnTo>
                  <a:pt x="2477048" y="2362485"/>
                </a:lnTo>
                <a:lnTo>
                  <a:pt x="0" y="236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96542" y="307904"/>
            <a:ext cx="2110087" cy="2110087"/>
          </a:xfrm>
          <a:custGeom>
            <a:avLst/>
            <a:gdLst/>
            <a:ahLst/>
            <a:cxnLst/>
            <a:rect r="r" b="b" t="t" l="l"/>
            <a:pathLst>
              <a:path h="2110087" w="2110087">
                <a:moveTo>
                  <a:pt x="0" y="0"/>
                </a:moveTo>
                <a:lnTo>
                  <a:pt x="2110088" y="0"/>
                </a:lnTo>
                <a:lnTo>
                  <a:pt x="2110088" y="2110087"/>
                </a:lnTo>
                <a:lnTo>
                  <a:pt x="0" y="2110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39157" y="-52934"/>
            <a:ext cx="13757385" cy="2594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12"/>
              </a:lnSpc>
            </a:pPr>
            <a:r>
              <a:rPr lang="en-US" sz="7437">
                <a:solidFill>
                  <a:srgbClr val="FFDE59"/>
                </a:solidFill>
                <a:latin typeface="Architects Daughter"/>
              </a:rPr>
              <a:t>Catholic Social Teaching </a:t>
            </a:r>
          </a:p>
          <a:p>
            <a:pPr algn="ctr">
              <a:lnSpc>
                <a:spcPts val="10412"/>
              </a:lnSpc>
            </a:pPr>
            <a:r>
              <a:rPr lang="en-US" sz="7437">
                <a:solidFill>
                  <a:srgbClr val="FFDE59"/>
                </a:solidFill>
                <a:latin typeface="Architects Daughter"/>
              </a:rPr>
              <a:t>(CST) in Three Minutes!</a:t>
            </a:r>
          </a:p>
        </p:txBody>
      </p:sp>
      <p:pic>
        <p:nvPicPr>
          <p:cNvPr name="Picture 7" id="7"/>
          <p:cNvPicPr>
            <a:picLocks noChangeAspect="true"/>
          </p:cNvPicPr>
          <p:nvPr>
            <a:videoFile r:link="rId7"/>
          </p:nvPr>
        </p:nvPicPr>
        <p:blipFill>
          <a:blip r:embed="rId6"/>
          <a:stretch>
            <a:fillRect/>
          </a:stretch>
        </p:blipFill>
        <p:spPr>
          <a:xfrm rot="0">
            <a:off x="2508365" y="2750414"/>
            <a:ext cx="12746222" cy="71697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DAFzAaJKnIg</dc:identifier>
  <dcterms:modified xsi:type="dcterms:W3CDTF">2011-08-01T06:04:30Z</dcterms:modified>
  <cp:revision>1</cp:revision>
  <dc:title>CST - Preferential Option for the Poor</dc:title>
</cp:coreProperties>
</file>