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rchitects Daughter" panose="020B0604020202020204" charset="0"/>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56" autoAdjust="0"/>
    <p:restoredTop sz="94622" autoAdjust="0"/>
  </p:normalViewPr>
  <p:slideViewPr>
    <p:cSldViewPr>
      <p:cViewPr varScale="1">
        <p:scale>
          <a:sx n="48" d="100"/>
          <a:sy n="48" d="100"/>
        </p:scale>
        <p:origin x="2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9.png"/><Relationship Id="rId10" Type="http://schemas.openxmlformats.org/officeDocument/2006/relationships/image" Target="../media/image33.svg"/><Relationship Id="rId4" Type="http://schemas.openxmlformats.org/officeDocument/2006/relationships/image" Target="../media/image3.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7.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3.png"/><Relationship Id="rId10" Type="http://schemas.openxmlformats.org/officeDocument/2006/relationships/image" Target="../media/image7.gif"/><Relationship Id="rId4" Type="http://schemas.openxmlformats.org/officeDocument/2006/relationships/image" Target="../media/image34.png"/><Relationship Id="rId9"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4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22.gif"/></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png"/><Relationship Id="rId7" Type="http://schemas.openxmlformats.org/officeDocument/2006/relationships/image" Target="../media/image42.gi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41.svg"/></Relationships>
</file>

<file path=ppt/slides/_rels/slide1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2.png"/><Relationship Id="rId7"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34.png"/><Relationship Id="rId9" Type="http://schemas.openxmlformats.org/officeDocument/2006/relationships/image" Target="../media/image42.gif"/></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png"/><Relationship Id="rId7"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13.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2627155" y="0"/>
            <a:ext cx="23542310" cy="4935449"/>
          </a:xfrm>
          <a:custGeom>
            <a:avLst/>
            <a:gdLst/>
            <a:ahLst/>
            <a:cxnLst/>
            <a:rect l="l" t="t" r="r" b="b"/>
            <a:pathLst>
              <a:path w="23542310" h="4935449">
                <a:moveTo>
                  <a:pt x="0" y="0"/>
                </a:moveTo>
                <a:lnTo>
                  <a:pt x="23542310" y="0"/>
                </a:lnTo>
                <a:lnTo>
                  <a:pt x="23542310" y="4935449"/>
                </a:lnTo>
                <a:lnTo>
                  <a:pt x="0" y="4935449"/>
                </a:lnTo>
                <a:lnTo>
                  <a:pt x="0" y="0"/>
                </a:lnTo>
                <a:close/>
              </a:path>
            </a:pathLst>
          </a:custGeom>
          <a:blipFill>
            <a:blip r:embed="rId3"/>
            <a:stretch>
              <a:fillRect l="-1028" r="-1028"/>
            </a:stretch>
          </a:blipFill>
        </p:spPr>
        <p:txBody>
          <a:bodyPr/>
          <a:lstStyle/>
          <a:p>
            <a:endParaRPr lang="en-GB"/>
          </a:p>
        </p:txBody>
      </p:sp>
      <p:sp>
        <p:nvSpPr>
          <p:cNvPr id="4" name="Freeform 4"/>
          <p:cNvSpPr/>
          <p:nvPr/>
        </p:nvSpPr>
        <p:spPr>
          <a:xfrm rot="-426653">
            <a:off x="136700" y="144232"/>
            <a:ext cx="2477048" cy="2362485"/>
          </a:xfrm>
          <a:custGeom>
            <a:avLst/>
            <a:gdLst/>
            <a:ahLst/>
            <a:cxnLst/>
            <a:rect l="l" t="t" r="r" b="b"/>
            <a:pathLst>
              <a:path w="2477048" h="2362485">
                <a:moveTo>
                  <a:pt x="0" y="0"/>
                </a:moveTo>
                <a:lnTo>
                  <a:pt x="2477048" y="0"/>
                </a:lnTo>
                <a:lnTo>
                  <a:pt x="2477048" y="2362484"/>
                </a:lnTo>
                <a:lnTo>
                  <a:pt x="0" y="2362484"/>
                </a:lnTo>
                <a:lnTo>
                  <a:pt x="0" y="0"/>
                </a:lnTo>
                <a:close/>
              </a:path>
            </a:pathLst>
          </a:custGeom>
          <a:blipFill>
            <a:blip r:embed="rId4"/>
            <a:stretch>
              <a:fillRect/>
            </a:stretch>
          </a:blipFill>
        </p:spPr>
        <p:txBody>
          <a:bodyPr/>
          <a:lstStyle/>
          <a:p>
            <a:endParaRPr lang="en-GB"/>
          </a:p>
        </p:txBody>
      </p:sp>
      <p:sp>
        <p:nvSpPr>
          <p:cNvPr id="5" name="Freeform 5"/>
          <p:cNvSpPr/>
          <p:nvPr/>
        </p:nvSpPr>
        <p:spPr>
          <a:xfrm>
            <a:off x="10462813" y="1016923"/>
            <a:ext cx="7449771" cy="9270077"/>
          </a:xfrm>
          <a:custGeom>
            <a:avLst/>
            <a:gdLst/>
            <a:ahLst/>
            <a:cxnLst/>
            <a:rect l="l" t="t" r="r" b="b"/>
            <a:pathLst>
              <a:path w="7449771" h="9270077">
                <a:moveTo>
                  <a:pt x="0" y="0"/>
                </a:moveTo>
                <a:lnTo>
                  <a:pt x="7449772" y="0"/>
                </a:lnTo>
                <a:lnTo>
                  <a:pt x="7449772" y="9270077"/>
                </a:lnTo>
                <a:lnTo>
                  <a:pt x="0" y="92700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TextBox 6"/>
          <p:cNvSpPr txBox="1"/>
          <p:nvPr/>
        </p:nvSpPr>
        <p:spPr>
          <a:xfrm>
            <a:off x="1028700" y="107879"/>
            <a:ext cx="13158999" cy="3153096"/>
          </a:xfrm>
          <a:prstGeom prst="rect">
            <a:avLst/>
          </a:prstGeom>
        </p:spPr>
        <p:txBody>
          <a:bodyPr lIns="0" tIns="0" rIns="0" bIns="0" rtlCol="0" anchor="t">
            <a:spAutoFit/>
          </a:bodyPr>
          <a:lstStyle/>
          <a:p>
            <a:pPr algn="ctr">
              <a:lnSpc>
                <a:spcPts val="14751"/>
              </a:lnSpc>
            </a:pPr>
            <a:r>
              <a:rPr lang="en-US" sz="10536">
                <a:solidFill>
                  <a:srgbClr val="FF3131"/>
                </a:solidFill>
                <a:latin typeface="Architects Daughter"/>
              </a:rPr>
              <a:t>CST ‘Headings’!</a:t>
            </a:r>
            <a:r>
              <a:rPr lang="en-US" sz="10536">
                <a:solidFill>
                  <a:srgbClr val="FFDE59"/>
                </a:solidFill>
                <a:latin typeface="Architects Daughter"/>
              </a:rPr>
              <a:t> </a:t>
            </a:r>
          </a:p>
          <a:p>
            <a:pPr algn="ctr">
              <a:lnSpc>
                <a:spcPts val="10412"/>
              </a:lnSpc>
            </a:pPr>
            <a:endParaRPr lang="en-US" sz="10536">
              <a:solidFill>
                <a:srgbClr val="FFDE59"/>
              </a:solidFill>
              <a:latin typeface="Architects Daughter"/>
            </a:endParaRPr>
          </a:p>
        </p:txBody>
      </p:sp>
      <p:sp>
        <p:nvSpPr>
          <p:cNvPr id="7" name="TextBox 7"/>
          <p:cNvSpPr txBox="1"/>
          <p:nvPr/>
        </p:nvSpPr>
        <p:spPr>
          <a:xfrm rot="-682174">
            <a:off x="549719" y="2137099"/>
            <a:ext cx="10576204" cy="6873511"/>
          </a:xfrm>
          <a:prstGeom prst="rect">
            <a:avLst/>
          </a:prstGeom>
        </p:spPr>
        <p:txBody>
          <a:bodyPr lIns="0" tIns="0" rIns="0" bIns="0" rtlCol="0" anchor="t">
            <a:spAutoFit/>
          </a:bodyPr>
          <a:lstStyle/>
          <a:p>
            <a:pPr algn="ctr">
              <a:lnSpc>
                <a:spcPts val="9120"/>
              </a:lnSpc>
            </a:pPr>
            <a:r>
              <a:rPr lang="en-US" sz="6514">
                <a:solidFill>
                  <a:srgbClr val="FFFFFF"/>
                </a:solidFill>
                <a:latin typeface="Architects Daughter"/>
              </a:rPr>
              <a:t>As you saw in the video, various Catholic organisations use different headings for CST.</a:t>
            </a:r>
          </a:p>
          <a:p>
            <a:pPr algn="ctr">
              <a:lnSpc>
                <a:spcPts val="9120"/>
              </a:lnSpc>
            </a:pPr>
            <a:r>
              <a:rPr lang="en-US" sz="6514">
                <a:solidFill>
                  <a:srgbClr val="FFC100"/>
                </a:solidFill>
                <a:latin typeface="Architects Daughter"/>
              </a:rPr>
              <a:t>We will be using the following six headings...</a:t>
            </a:r>
          </a:p>
        </p:txBody>
      </p:sp>
      <p:sp>
        <p:nvSpPr>
          <p:cNvPr id="8" name="TextBox 8"/>
          <p:cNvSpPr txBox="1"/>
          <p:nvPr/>
        </p:nvSpPr>
        <p:spPr>
          <a:xfrm rot="395797">
            <a:off x="11988413" y="3184378"/>
            <a:ext cx="5108287" cy="3361691"/>
          </a:xfrm>
          <a:prstGeom prst="rect">
            <a:avLst/>
          </a:prstGeom>
        </p:spPr>
        <p:txBody>
          <a:bodyPr lIns="0" tIns="0" rIns="0" bIns="0" rtlCol="0" anchor="t">
            <a:spAutoFit/>
          </a:bodyPr>
          <a:lstStyle/>
          <a:p>
            <a:pPr algn="ctr">
              <a:lnSpc>
                <a:spcPts val="8959"/>
              </a:lnSpc>
            </a:pPr>
            <a:r>
              <a:rPr lang="en-US" sz="6399">
                <a:solidFill>
                  <a:srgbClr val="292929"/>
                </a:solidFill>
                <a:latin typeface="Architects Daughter"/>
              </a:rPr>
              <a:t>Preferential Option for the Poor</a:t>
            </a:r>
          </a:p>
        </p:txBody>
      </p:sp>
      <p:sp>
        <p:nvSpPr>
          <p:cNvPr id="9" name="TextBox 9"/>
          <p:cNvSpPr txBox="1"/>
          <p:nvPr/>
        </p:nvSpPr>
        <p:spPr>
          <a:xfrm rot="395797">
            <a:off x="11624781" y="6585791"/>
            <a:ext cx="5108287" cy="2228216"/>
          </a:xfrm>
          <a:prstGeom prst="rect">
            <a:avLst/>
          </a:prstGeom>
        </p:spPr>
        <p:txBody>
          <a:bodyPr lIns="0" tIns="0" rIns="0" bIns="0" rtlCol="0" anchor="t">
            <a:spAutoFit/>
          </a:bodyPr>
          <a:lstStyle/>
          <a:p>
            <a:pPr algn="ctr">
              <a:lnSpc>
                <a:spcPts val="8959"/>
              </a:lnSpc>
            </a:pPr>
            <a:r>
              <a:rPr lang="en-US" sz="6399">
                <a:solidFill>
                  <a:srgbClr val="F10420"/>
                </a:solidFill>
                <a:latin typeface="Architects Daughter"/>
              </a:rPr>
              <a:t>Solidarity and Peace</a:t>
            </a:r>
          </a:p>
        </p:txBody>
      </p:sp>
      <p:sp>
        <p:nvSpPr>
          <p:cNvPr id="10" name="Freeform 10"/>
          <p:cNvSpPr/>
          <p:nvPr/>
        </p:nvSpPr>
        <p:spPr>
          <a:xfrm>
            <a:off x="16430094" y="307904"/>
            <a:ext cx="1476536" cy="1476536"/>
          </a:xfrm>
          <a:custGeom>
            <a:avLst/>
            <a:gdLst/>
            <a:ahLst/>
            <a:cxnLst/>
            <a:rect l="l" t="t" r="r" b="b"/>
            <a:pathLst>
              <a:path w="1476536" h="1476536">
                <a:moveTo>
                  <a:pt x="0" y="0"/>
                </a:moveTo>
                <a:lnTo>
                  <a:pt x="1476536" y="0"/>
                </a:lnTo>
                <a:lnTo>
                  <a:pt x="1476536" y="1476536"/>
                </a:lnTo>
                <a:lnTo>
                  <a:pt x="0" y="1476536"/>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a:off x="16149997" y="210275"/>
            <a:ext cx="1716226" cy="1636850"/>
          </a:xfrm>
          <a:custGeom>
            <a:avLst/>
            <a:gdLst/>
            <a:ahLst/>
            <a:cxnLst/>
            <a:rect l="l" t="t" r="r" b="b"/>
            <a:pathLst>
              <a:path w="1716226" h="1636850">
                <a:moveTo>
                  <a:pt x="0" y="0"/>
                </a:moveTo>
                <a:lnTo>
                  <a:pt x="1716226" y="0"/>
                </a:lnTo>
                <a:lnTo>
                  <a:pt x="1716226" y="1636850"/>
                </a:lnTo>
                <a:lnTo>
                  <a:pt x="0" y="1636850"/>
                </a:lnTo>
                <a:lnTo>
                  <a:pt x="0" y="0"/>
                </a:lnTo>
                <a:close/>
              </a:path>
            </a:pathLst>
          </a:custGeom>
          <a:blipFill>
            <a:blip r:embed="rId4"/>
            <a:stretch>
              <a:fillRect/>
            </a:stretch>
          </a:blipFill>
        </p:spPr>
        <p:txBody>
          <a:bodyPr/>
          <a:lstStyle/>
          <a:p>
            <a:endParaRPr lang="en-GB"/>
          </a:p>
        </p:txBody>
      </p:sp>
      <p:sp>
        <p:nvSpPr>
          <p:cNvPr id="5" name="Freeform 5"/>
          <p:cNvSpPr/>
          <p:nvPr/>
        </p:nvSpPr>
        <p:spPr>
          <a:xfrm rot="732365">
            <a:off x="1517050" y="680087"/>
            <a:ext cx="16008202" cy="8926826"/>
          </a:xfrm>
          <a:custGeom>
            <a:avLst/>
            <a:gdLst/>
            <a:ahLst/>
            <a:cxnLst/>
            <a:rect l="l" t="t" r="r" b="b"/>
            <a:pathLst>
              <a:path w="16008202" h="8926826">
                <a:moveTo>
                  <a:pt x="0" y="0"/>
                </a:moveTo>
                <a:lnTo>
                  <a:pt x="16008202" y="0"/>
                </a:lnTo>
                <a:lnTo>
                  <a:pt x="16008202" y="8926826"/>
                </a:lnTo>
                <a:lnTo>
                  <a:pt x="0" y="8926826"/>
                </a:lnTo>
                <a:lnTo>
                  <a:pt x="0" y="0"/>
                </a:lnTo>
                <a:close/>
              </a:path>
            </a:pathLst>
          </a:custGeom>
          <a:blipFill>
            <a:blip r:embed="rId5"/>
            <a:stretch>
              <a:fillRect/>
            </a:stretch>
          </a:blipFill>
        </p:spPr>
        <p:txBody>
          <a:bodyPr/>
          <a:lstStyle/>
          <a:p>
            <a:endParaRPr lang="en-GB"/>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a:off x="1594330" y="1028700"/>
            <a:ext cx="15099341" cy="8399008"/>
          </a:xfrm>
          <a:custGeom>
            <a:avLst/>
            <a:gdLst/>
            <a:ahLst/>
            <a:cxnLst/>
            <a:rect l="l" t="t" r="r" b="b"/>
            <a:pathLst>
              <a:path w="15099341" h="8399008">
                <a:moveTo>
                  <a:pt x="0" y="0"/>
                </a:moveTo>
                <a:lnTo>
                  <a:pt x="15099340" y="0"/>
                </a:lnTo>
                <a:lnTo>
                  <a:pt x="15099340" y="8399008"/>
                </a:lnTo>
                <a:lnTo>
                  <a:pt x="0" y="8399008"/>
                </a:lnTo>
                <a:lnTo>
                  <a:pt x="0" y="0"/>
                </a:lnTo>
                <a:close/>
              </a:path>
            </a:pathLst>
          </a:custGeom>
          <a:blipFill>
            <a:blip r:embed="rId4"/>
            <a:stretch>
              <a:fillRect/>
            </a:stretch>
          </a:blipFill>
        </p:spPr>
        <p:txBody>
          <a:bodyPr/>
          <a:lstStyle/>
          <a:p>
            <a:endParaRPr lang="en-GB"/>
          </a:p>
        </p:txBody>
      </p:sp>
      <p:sp>
        <p:nvSpPr>
          <p:cNvPr id="5" name="Freeform 5"/>
          <p:cNvSpPr/>
          <p:nvPr/>
        </p:nvSpPr>
        <p:spPr>
          <a:xfrm>
            <a:off x="16149997" y="210275"/>
            <a:ext cx="1716226" cy="1636850"/>
          </a:xfrm>
          <a:custGeom>
            <a:avLst/>
            <a:gdLst/>
            <a:ahLst/>
            <a:cxnLst/>
            <a:rect l="l" t="t" r="r" b="b"/>
            <a:pathLst>
              <a:path w="1716226" h="1636850">
                <a:moveTo>
                  <a:pt x="0" y="0"/>
                </a:moveTo>
                <a:lnTo>
                  <a:pt x="1716226" y="0"/>
                </a:lnTo>
                <a:lnTo>
                  <a:pt x="1716226" y="1636850"/>
                </a:lnTo>
                <a:lnTo>
                  <a:pt x="0" y="1636850"/>
                </a:lnTo>
                <a:lnTo>
                  <a:pt x="0" y="0"/>
                </a:lnTo>
                <a:close/>
              </a:path>
            </a:pathLst>
          </a:custGeom>
          <a:blipFill>
            <a:blip r:embed="rId5"/>
            <a:stretch>
              <a:fillRect/>
            </a:stretch>
          </a:blipFill>
        </p:spPr>
        <p:txBody>
          <a:bodyPr/>
          <a:lstStyle/>
          <a:p>
            <a:endParaRPr lang="en-GB"/>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a:off x="1860461" y="895100"/>
            <a:ext cx="15147649" cy="8496800"/>
          </a:xfrm>
          <a:custGeom>
            <a:avLst/>
            <a:gdLst/>
            <a:ahLst/>
            <a:cxnLst/>
            <a:rect l="l" t="t" r="r" b="b"/>
            <a:pathLst>
              <a:path w="15147649" h="8496800">
                <a:moveTo>
                  <a:pt x="0" y="0"/>
                </a:moveTo>
                <a:lnTo>
                  <a:pt x="15147649" y="0"/>
                </a:lnTo>
                <a:lnTo>
                  <a:pt x="15147649" y="8496800"/>
                </a:lnTo>
                <a:lnTo>
                  <a:pt x="0" y="8496800"/>
                </a:lnTo>
                <a:lnTo>
                  <a:pt x="0" y="0"/>
                </a:lnTo>
                <a:close/>
              </a:path>
            </a:pathLst>
          </a:custGeom>
          <a:blipFill>
            <a:blip r:embed="rId4"/>
            <a:stretch>
              <a:fillRect/>
            </a:stretch>
          </a:blipFill>
        </p:spPr>
        <p:txBody>
          <a:bodyPr/>
          <a:lstStyle/>
          <a:p>
            <a:endParaRPr lang="en-GB"/>
          </a:p>
        </p:txBody>
      </p:sp>
      <p:sp>
        <p:nvSpPr>
          <p:cNvPr id="5" name="Freeform 5"/>
          <p:cNvSpPr/>
          <p:nvPr/>
        </p:nvSpPr>
        <p:spPr>
          <a:xfrm>
            <a:off x="16149997" y="210275"/>
            <a:ext cx="1716226" cy="1636850"/>
          </a:xfrm>
          <a:custGeom>
            <a:avLst/>
            <a:gdLst/>
            <a:ahLst/>
            <a:cxnLst/>
            <a:rect l="l" t="t" r="r" b="b"/>
            <a:pathLst>
              <a:path w="1716226" h="1636850">
                <a:moveTo>
                  <a:pt x="0" y="0"/>
                </a:moveTo>
                <a:lnTo>
                  <a:pt x="1716226" y="0"/>
                </a:lnTo>
                <a:lnTo>
                  <a:pt x="1716226" y="1636850"/>
                </a:lnTo>
                <a:lnTo>
                  <a:pt x="0" y="1636850"/>
                </a:lnTo>
                <a:lnTo>
                  <a:pt x="0" y="0"/>
                </a:lnTo>
                <a:close/>
              </a:path>
            </a:pathLst>
          </a:custGeom>
          <a:blipFill>
            <a:blip r:embed="rId5"/>
            <a:stretch>
              <a:fillRect/>
            </a:stretch>
          </a:blipFill>
        </p:spPr>
        <p:txBody>
          <a:bodyPr/>
          <a:lstStyle/>
          <a:p>
            <a:endParaRPr lang="en-GB"/>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a:off x="286052" y="8643513"/>
            <a:ext cx="1542385" cy="1471049"/>
          </a:xfrm>
          <a:custGeom>
            <a:avLst/>
            <a:gdLst/>
            <a:ahLst/>
            <a:cxnLst/>
            <a:rect l="l" t="t" r="r" b="b"/>
            <a:pathLst>
              <a:path w="1542385" h="1471049">
                <a:moveTo>
                  <a:pt x="0" y="0"/>
                </a:moveTo>
                <a:lnTo>
                  <a:pt x="1542384" y="0"/>
                </a:lnTo>
                <a:lnTo>
                  <a:pt x="1542384" y="1471049"/>
                </a:lnTo>
                <a:lnTo>
                  <a:pt x="0" y="1471049"/>
                </a:lnTo>
                <a:lnTo>
                  <a:pt x="0" y="0"/>
                </a:lnTo>
                <a:close/>
              </a:path>
            </a:pathLst>
          </a:custGeom>
          <a:blipFill>
            <a:blip r:embed="rId4"/>
            <a:stretch>
              <a:fillRect/>
            </a:stretch>
          </a:blipFill>
        </p:spPr>
        <p:txBody>
          <a:bodyPr/>
          <a:lstStyle/>
          <a:p>
            <a:endParaRPr lang="en-GB"/>
          </a:p>
        </p:txBody>
      </p:sp>
      <p:sp>
        <p:nvSpPr>
          <p:cNvPr id="5" name="Freeform 5"/>
          <p:cNvSpPr/>
          <p:nvPr/>
        </p:nvSpPr>
        <p:spPr>
          <a:xfrm>
            <a:off x="8001000" y="0"/>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stretch>
              <a:fillRect/>
            </a:stretch>
          </a:blipFill>
        </p:spPr>
        <p:txBody>
          <a:bodyPr/>
          <a:lstStyle/>
          <a:p>
            <a:endParaRPr lang="en-GB"/>
          </a:p>
        </p:txBody>
      </p:sp>
      <p:sp>
        <p:nvSpPr>
          <p:cNvPr id="6" name="Freeform 6"/>
          <p:cNvSpPr/>
          <p:nvPr/>
        </p:nvSpPr>
        <p:spPr>
          <a:xfrm>
            <a:off x="16309814" y="361781"/>
            <a:ext cx="1687830" cy="1687830"/>
          </a:xfrm>
          <a:custGeom>
            <a:avLst/>
            <a:gdLst/>
            <a:ahLst/>
            <a:cxnLst/>
            <a:rect l="l" t="t" r="r" b="b"/>
            <a:pathLst>
              <a:path w="1687830" h="1687830">
                <a:moveTo>
                  <a:pt x="0" y="0"/>
                </a:moveTo>
                <a:lnTo>
                  <a:pt x="1687830" y="0"/>
                </a:lnTo>
                <a:lnTo>
                  <a:pt x="1687830" y="1687830"/>
                </a:lnTo>
                <a:lnTo>
                  <a:pt x="0" y="1687830"/>
                </a:lnTo>
                <a:lnTo>
                  <a:pt x="0" y="0"/>
                </a:lnTo>
                <a:close/>
              </a:path>
            </a:pathLst>
          </a:custGeom>
          <a:blipFill>
            <a:blip r:embed="rId6"/>
            <a:stretch>
              <a:fillRect/>
            </a:stretch>
          </a:blipFill>
        </p:spPr>
        <p:txBody>
          <a:bodyPr/>
          <a:lstStyle/>
          <a:p>
            <a:endParaRPr lang="en-GB"/>
          </a:p>
        </p:txBody>
      </p:sp>
      <p:sp>
        <p:nvSpPr>
          <p:cNvPr id="7" name="Freeform 7"/>
          <p:cNvSpPr/>
          <p:nvPr/>
        </p:nvSpPr>
        <p:spPr>
          <a:xfrm rot="-1090350">
            <a:off x="2141378" y="4968358"/>
            <a:ext cx="4383589" cy="4713537"/>
          </a:xfrm>
          <a:custGeom>
            <a:avLst/>
            <a:gdLst/>
            <a:ahLst/>
            <a:cxnLst/>
            <a:rect l="l" t="t" r="r" b="b"/>
            <a:pathLst>
              <a:path w="4383589" h="4713537">
                <a:moveTo>
                  <a:pt x="0" y="0"/>
                </a:moveTo>
                <a:lnTo>
                  <a:pt x="4383589" y="0"/>
                </a:lnTo>
                <a:lnTo>
                  <a:pt x="4383589" y="4713536"/>
                </a:lnTo>
                <a:lnTo>
                  <a:pt x="0" y="47135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461539" y="404011"/>
            <a:ext cx="7006061" cy="4216396"/>
          </a:xfrm>
          <a:prstGeom prst="rect">
            <a:avLst/>
          </a:prstGeom>
        </p:spPr>
        <p:txBody>
          <a:bodyPr lIns="0" tIns="0" rIns="0" bIns="0" rtlCol="0" anchor="t">
            <a:spAutoFit/>
          </a:bodyPr>
          <a:lstStyle/>
          <a:p>
            <a:pPr algn="ctr">
              <a:lnSpc>
                <a:spcPts val="11200"/>
              </a:lnSpc>
            </a:pPr>
            <a:r>
              <a:rPr lang="en-US" sz="8000" spc="-320">
                <a:solidFill>
                  <a:srgbClr val="FFFFFF"/>
                </a:solidFill>
                <a:latin typeface="Architects Daughter"/>
              </a:rPr>
              <a:t>Read this passage from Hebrews... </a:t>
            </a:r>
          </a:p>
        </p:txBody>
      </p:sp>
      <p:sp>
        <p:nvSpPr>
          <p:cNvPr id="9" name="TextBox 9"/>
          <p:cNvSpPr txBox="1"/>
          <p:nvPr/>
        </p:nvSpPr>
        <p:spPr>
          <a:xfrm>
            <a:off x="10509724" y="1749251"/>
            <a:ext cx="5269551" cy="6252210"/>
          </a:xfrm>
          <a:prstGeom prst="rect">
            <a:avLst/>
          </a:prstGeom>
        </p:spPr>
        <p:txBody>
          <a:bodyPr lIns="0" tIns="0" rIns="0" bIns="0" rtlCol="0" anchor="t">
            <a:spAutoFit/>
          </a:bodyPr>
          <a:lstStyle/>
          <a:p>
            <a:pPr algn="ctr">
              <a:lnSpc>
                <a:spcPts val="5600"/>
              </a:lnSpc>
            </a:pPr>
            <a:r>
              <a:rPr lang="en-US" sz="5600" spc="-224">
                <a:solidFill>
                  <a:srgbClr val="000000"/>
                </a:solidFill>
                <a:latin typeface="Architects Daughter"/>
              </a:rPr>
              <a:t>‘Do not neglect to do good and to share what you have, for such sacrifices are pleasing to God.’</a:t>
            </a:r>
          </a:p>
          <a:p>
            <a:pPr algn="ctr">
              <a:lnSpc>
                <a:spcPts val="5000"/>
              </a:lnSpc>
            </a:pPr>
            <a:r>
              <a:rPr lang="en-US" sz="5000" spc="-200">
                <a:solidFill>
                  <a:srgbClr val="F10420"/>
                </a:solidFill>
                <a:latin typeface="Architects Daughter"/>
              </a:rPr>
              <a:t>Hebrews 13:16</a:t>
            </a:r>
          </a:p>
          <a:p>
            <a:pPr algn="ctr">
              <a:lnSpc>
                <a:spcPts val="5200"/>
              </a:lnSpc>
              <a:spcBef>
                <a:spcPct val="0"/>
              </a:spcBef>
            </a:pPr>
            <a:endParaRPr lang="en-US" sz="5000" spc="-200">
              <a:solidFill>
                <a:srgbClr val="F10420"/>
              </a:solidFill>
              <a:latin typeface="Architects Daughter"/>
            </a:endParaRPr>
          </a:p>
        </p:txBody>
      </p:sp>
      <p:sp>
        <p:nvSpPr>
          <p:cNvPr id="10" name="Freeform 10"/>
          <p:cNvSpPr/>
          <p:nvPr/>
        </p:nvSpPr>
        <p:spPr>
          <a:xfrm>
            <a:off x="13795611" y="6965079"/>
            <a:ext cx="4202033" cy="3282838"/>
          </a:xfrm>
          <a:custGeom>
            <a:avLst/>
            <a:gdLst/>
            <a:ahLst/>
            <a:cxnLst/>
            <a:rect l="l" t="t" r="r" b="b"/>
            <a:pathLst>
              <a:path w="4202033" h="3282838">
                <a:moveTo>
                  <a:pt x="0" y="0"/>
                </a:moveTo>
                <a:lnTo>
                  <a:pt x="4202033" y="0"/>
                </a:lnTo>
                <a:lnTo>
                  <a:pt x="4202033" y="3282839"/>
                </a:lnTo>
                <a:lnTo>
                  <a:pt x="0" y="3282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9047721" y="-369985"/>
            <a:ext cx="13672411" cy="6542733"/>
          </a:xfrm>
          <a:custGeom>
            <a:avLst/>
            <a:gdLst/>
            <a:ahLst/>
            <a:cxnLst/>
            <a:rect l="l" t="t" r="r" b="b"/>
            <a:pathLst>
              <a:path w="13672411" h="6542733">
                <a:moveTo>
                  <a:pt x="13672410" y="0"/>
                </a:moveTo>
                <a:lnTo>
                  <a:pt x="0" y="0"/>
                </a:lnTo>
                <a:lnTo>
                  <a:pt x="0" y="6542733"/>
                </a:lnTo>
                <a:lnTo>
                  <a:pt x="13672410" y="6542733"/>
                </a:lnTo>
                <a:lnTo>
                  <a:pt x="13672410" y="0"/>
                </a:lnTo>
                <a:close/>
              </a:path>
            </a:pathLst>
          </a:custGeom>
          <a:blipFill>
            <a:blip r:embed="rId3"/>
            <a:stretch>
              <a:fillRect t="-1699"/>
            </a:stretch>
          </a:blipFill>
        </p:spPr>
        <p:txBody>
          <a:bodyPr/>
          <a:lstStyle/>
          <a:p>
            <a:endParaRPr lang="en-GB"/>
          </a:p>
        </p:txBody>
      </p:sp>
      <p:sp>
        <p:nvSpPr>
          <p:cNvPr id="4" name="Freeform 4"/>
          <p:cNvSpPr/>
          <p:nvPr/>
        </p:nvSpPr>
        <p:spPr>
          <a:xfrm rot="-71697">
            <a:off x="890531" y="633094"/>
            <a:ext cx="11402090" cy="9991081"/>
          </a:xfrm>
          <a:custGeom>
            <a:avLst/>
            <a:gdLst/>
            <a:ahLst/>
            <a:cxnLst/>
            <a:rect l="l" t="t" r="r" b="b"/>
            <a:pathLst>
              <a:path w="11402090" h="9991081">
                <a:moveTo>
                  <a:pt x="0" y="0"/>
                </a:moveTo>
                <a:lnTo>
                  <a:pt x="11402089" y="0"/>
                </a:lnTo>
                <a:lnTo>
                  <a:pt x="11402089" y="9991082"/>
                </a:lnTo>
                <a:lnTo>
                  <a:pt x="0" y="9991082"/>
                </a:lnTo>
                <a:lnTo>
                  <a:pt x="0" y="0"/>
                </a:lnTo>
                <a:close/>
              </a:path>
            </a:pathLst>
          </a:custGeom>
          <a:blipFill>
            <a:blip r:embed="rId4"/>
            <a:stretch>
              <a:fillRect/>
            </a:stretch>
          </a:blipFill>
        </p:spPr>
        <p:txBody>
          <a:bodyPr/>
          <a:lstStyle/>
          <a:p>
            <a:endParaRPr lang="en-GB"/>
          </a:p>
        </p:txBody>
      </p:sp>
      <p:sp>
        <p:nvSpPr>
          <p:cNvPr id="5" name="Freeform 5"/>
          <p:cNvSpPr/>
          <p:nvPr/>
        </p:nvSpPr>
        <p:spPr>
          <a:xfrm>
            <a:off x="16592748" y="362148"/>
            <a:ext cx="1333104" cy="1333104"/>
          </a:xfrm>
          <a:custGeom>
            <a:avLst/>
            <a:gdLst/>
            <a:ahLst/>
            <a:cxnLst/>
            <a:rect l="l" t="t" r="r" b="b"/>
            <a:pathLst>
              <a:path w="1333104" h="1333104">
                <a:moveTo>
                  <a:pt x="0" y="0"/>
                </a:moveTo>
                <a:lnTo>
                  <a:pt x="1333104" y="0"/>
                </a:lnTo>
                <a:lnTo>
                  <a:pt x="1333104" y="1333104"/>
                </a:lnTo>
                <a:lnTo>
                  <a:pt x="0" y="1333104"/>
                </a:lnTo>
                <a:lnTo>
                  <a:pt x="0" y="0"/>
                </a:lnTo>
                <a:close/>
              </a:path>
            </a:pathLst>
          </a:custGeom>
          <a:blipFill>
            <a:blip r:embed="rId5"/>
            <a:stretch>
              <a:fillRect/>
            </a:stretch>
          </a:blipFill>
        </p:spPr>
        <p:txBody>
          <a:bodyPr/>
          <a:lstStyle/>
          <a:p>
            <a:endParaRPr lang="en-GB"/>
          </a:p>
        </p:txBody>
      </p:sp>
      <p:sp>
        <p:nvSpPr>
          <p:cNvPr id="6" name="Freeform 6"/>
          <p:cNvSpPr/>
          <p:nvPr/>
        </p:nvSpPr>
        <p:spPr>
          <a:xfrm>
            <a:off x="127776" y="0"/>
            <a:ext cx="2373927" cy="2264133"/>
          </a:xfrm>
          <a:custGeom>
            <a:avLst/>
            <a:gdLst/>
            <a:ahLst/>
            <a:cxnLst/>
            <a:rect l="l" t="t" r="r" b="b"/>
            <a:pathLst>
              <a:path w="2373927" h="2264133">
                <a:moveTo>
                  <a:pt x="0" y="0"/>
                </a:moveTo>
                <a:lnTo>
                  <a:pt x="2373927" y="0"/>
                </a:lnTo>
                <a:lnTo>
                  <a:pt x="2373927" y="2264133"/>
                </a:lnTo>
                <a:lnTo>
                  <a:pt x="0" y="2264133"/>
                </a:lnTo>
                <a:lnTo>
                  <a:pt x="0" y="0"/>
                </a:lnTo>
                <a:close/>
              </a:path>
            </a:pathLst>
          </a:custGeom>
          <a:blipFill>
            <a:blip r:embed="rId6"/>
            <a:stretch>
              <a:fillRect/>
            </a:stretch>
          </a:blipFill>
        </p:spPr>
        <p:txBody>
          <a:bodyPr/>
          <a:lstStyle/>
          <a:p>
            <a:endParaRPr lang="en-GB"/>
          </a:p>
        </p:txBody>
      </p:sp>
      <p:sp>
        <p:nvSpPr>
          <p:cNvPr id="7" name="TextBox 7"/>
          <p:cNvSpPr txBox="1"/>
          <p:nvPr/>
        </p:nvSpPr>
        <p:spPr>
          <a:xfrm rot="-621201">
            <a:off x="1153897" y="1401296"/>
            <a:ext cx="9313247" cy="8276453"/>
          </a:xfrm>
          <a:prstGeom prst="rect">
            <a:avLst/>
          </a:prstGeom>
        </p:spPr>
        <p:txBody>
          <a:bodyPr lIns="0" tIns="0" rIns="0" bIns="0" rtlCol="0" anchor="t">
            <a:spAutoFit/>
          </a:bodyPr>
          <a:lstStyle/>
          <a:p>
            <a:pPr algn="ctr">
              <a:lnSpc>
                <a:spcPts val="13167"/>
              </a:lnSpc>
            </a:pPr>
            <a:r>
              <a:rPr lang="en-US" sz="9405" spc="-376">
                <a:solidFill>
                  <a:srgbClr val="FFDE59"/>
                </a:solidFill>
                <a:latin typeface="Architects Daughter"/>
              </a:rPr>
              <a:t>How does this passage relate to the </a:t>
            </a:r>
            <a:r>
              <a:rPr lang="en-US" sz="9405" spc="-376">
                <a:solidFill>
                  <a:srgbClr val="FFFFFF"/>
                </a:solidFill>
                <a:latin typeface="Architects Daughter"/>
              </a:rPr>
              <a:t>‘Preferential Option for the  Poor‘</a:t>
            </a:r>
            <a:r>
              <a:rPr lang="en-US" sz="9405" spc="-376">
                <a:solidFill>
                  <a:srgbClr val="FFDE59"/>
                </a:solidFill>
                <a:latin typeface="Architects Daughter"/>
              </a:rPr>
              <a:t>?</a:t>
            </a:r>
          </a:p>
        </p:txBody>
      </p:sp>
      <p:pic>
        <p:nvPicPr>
          <p:cNvPr id="8" name="Picture 8"/>
          <p:cNvPicPr>
            <a:picLocks noChangeAspect="1"/>
          </p:cNvPicPr>
          <p:nvPr/>
        </p:nvPicPr>
        <p:blipFill>
          <a:blip r:embed="rId7"/>
          <a:srcRect/>
          <a:stretch>
            <a:fillRect/>
          </a:stretch>
        </p:blipFill>
        <p:spPr>
          <a:xfrm>
            <a:off x="10090680" y="747139"/>
            <a:ext cx="7835172" cy="8853301"/>
          </a:xfrm>
          <a:prstGeom prst="rect">
            <a:avLst/>
          </a:prstGeom>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9047721" y="-369985"/>
            <a:ext cx="13672411" cy="6542733"/>
          </a:xfrm>
          <a:custGeom>
            <a:avLst/>
            <a:gdLst/>
            <a:ahLst/>
            <a:cxnLst/>
            <a:rect l="l" t="t" r="r" b="b"/>
            <a:pathLst>
              <a:path w="13672411" h="6542733">
                <a:moveTo>
                  <a:pt x="13672410" y="0"/>
                </a:moveTo>
                <a:lnTo>
                  <a:pt x="0" y="0"/>
                </a:lnTo>
                <a:lnTo>
                  <a:pt x="0" y="6542733"/>
                </a:lnTo>
                <a:lnTo>
                  <a:pt x="13672410" y="6542733"/>
                </a:lnTo>
                <a:lnTo>
                  <a:pt x="13672410" y="0"/>
                </a:lnTo>
                <a:close/>
              </a:path>
            </a:pathLst>
          </a:custGeom>
          <a:blipFill>
            <a:blip r:embed="rId3"/>
            <a:stretch>
              <a:fillRect t="-1699"/>
            </a:stretch>
          </a:blipFill>
        </p:spPr>
        <p:txBody>
          <a:bodyPr/>
          <a:lstStyle/>
          <a:p>
            <a:endParaRPr lang="en-GB"/>
          </a:p>
        </p:txBody>
      </p:sp>
      <p:sp>
        <p:nvSpPr>
          <p:cNvPr id="4" name="Freeform 4"/>
          <p:cNvSpPr/>
          <p:nvPr/>
        </p:nvSpPr>
        <p:spPr>
          <a:xfrm rot="-71697">
            <a:off x="890531" y="633094"/>
            <a:ext cx="11402090" cy="9991081"/>
          </a:xfrm>
          <a:custGeom>
            <a:avLst/>
            <a:gdLst/>
            <a:ahLst/>
            <a:cxnLst/>
            <a:rect l="l" t="t" r="r" b="b"/>
            <a:pathLst>
              <a:path w="11402090" h="9991081">
                <a:moveTo>
                  <a:pt x="0" y="0"/>
                </a:moveTo>
                <a:lnTo>
                  <a:pt x="11402089" y="0"/>
                </a:lnTo>
                <a:lnTo>
                  <a:pt x="11402089" y="9991082"/>
                </a:lnTo>
                <a:lnTo>
                  <a:pt x="0" y="9991082"/>
                </a:lnTo>
                <a:lnTo>
                  <a:pt x="0" y="0"/>
                </a:lnTo>
                <a:close/>
              </a:path>
            </a:pathLst>
          </a:custGeom>
          <a:blipFill>
            <a:blip r:embed="rId4"/>
            <a:stretch>
              <a:fillRect/>
            </a:stretch>
          </a:blipFill>
        </p:spPr>
        <p:txBody>
          <a:bodyPr/>
          <a:lstStyle/>
          <a:p>
            <a:endParaRPr lang="en-GB"/>
          </a:p>
        </p:txBody>
      </p:sp>
      <p:sp>
        <p:nvSpPr>
          <p:cNvPr id="5" name="Freeform 5"/>
          <p:cNvSpPr/>
          <p:nvPr/>
        </p:nvSpPr>
        <p:spPr>
          <a:xfrm>
            <a:off x="16592748" y="362148"/>
            <a:ext cx="1333104" cy="1333104"/>
          </a:xfrm>
          <a:custGeom>
            <a:avLst/>
            <a:gdLst/>
            <a:ahLst/>
            <a:cxnLst/>
            <a:rect l="l" t="t" r="r" b="b"/>
            <a:pathLst>
              <a:path w="1333104" h="1333104">
                <a:moveTo>
                  <a:pt x="0" y="0"/>
                </a:moveTo>
                <a:lnTo>
                  <a:pt x="1333104" y="0"/>
                </a:lnTo>
                <a:lnTo>
                  <a:pt x="1333104" y="1333104"/>
                </a:lnTo>
                <a:lnTo>
                  <a:pt x="0" y="1333104"/>
                </a:lnTo>
                <a:lnTo>
                  <a:pt x="0" y="0"/>
                </a:lnTo>
                <a:close/>
              </a:path>
            </a:pathLst>
          </a:custGeom>
          <a:blipFill>
            <a:blip r:embed="rId5"/>
            <a:stretch>
              <a:fillRect/>
            </a:stretch>
          </a:blipFill>
        </p:spPr>
        <p:txBody>
          <a:bodyPr/>
          <a:lstStyle/>
          <a:p>
            <a:endParaRPr lang="en-GB"/>
          </a:p>
        </p:txBody>
      </p:sp>
      <p:sp>
        <p:nvSpPr>
          <p:cNvPr id="6" name="Freeform 6"/>
          <p:cNvSpPr/>
          <p:nvPr/>
        </p:nvSpPr>
        <p:spPr>
          <a:xfrm>
            <a:off x="6390037" y="362148"/>
            <a:ext cx="10751709" cy="9481053"/>
          </a:xfrm>
          <a:custGeom>
            <a:avLst/>
            <a:gdLst/>
            <a:ahLst/>
            <a:cxnLst/>
            <a:rect l="l" t="t" r="r" b="b"/>
            <a:pathLst>
              <a:path w="10751709" h="9481053">
                <a:moveTo>
                  <a:pt x="0" y="0"/>
                </a:moveTo>
                <a:lnTo>
                  <a:pt x="10751709" y="0"/>
                </a:lnTo>
                <a:lnTo>
                  <a:pt x="10751709" y="9481053"/>
                </a:lnTo>
                <a:lnTo>
                  <a:pt x="0" y="94810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215671" y="515289"/>
            <a:ext cx="6174366" cy="10226693"/>
          </a:xfrm>
          <a:custGeom>
            <a:avLst/>
            <a:gdLst/>
            <a:ahLst/>
            <a:cxnLst/>
            <a:rect l="l" t="t" r="r" b="b"/>
            <a:pathLst>
              <a:path w="6174366" h="10226693">
                <a:moveTo>
                  <a:pt x="0" y="0"/>
                </a:moveTo>
                <a:lnTo>
                  <a:pt x="6174366" y="0"/>
                </a:lnTo>
                <a:lnTo>
                  <a:pt x="6174366" y="10226692"/>
                </a:lnTo>
                <a:lnTo>
                  <a:pt x="0" y="10226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pic>
        <p:nvPicPr>
          <p:cNvPr id="8" name="Picture 8"/>
          <p:cNvPicPr>
            <a:picLocks noChangeAspect="1"/>
          </p:cNvPicPr>
          <p:nvPr/>
        </p:nvPicPr>
        <p:blipFill>
          <a:blip r:embed="rId10"/>
          <a:srcRect/>
          <a:stretch>
            <a:fillRect/>
          </a:stretch>
        </p:blipFill>
        <p:spPr>
          <a:xfrm>
            <a:off x="15265363" y="7273500"/>
            <a:ext cx="2654770" cy="2722841"/>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9047721" y="-369985"/>
            <a:ext cx="13672411" cy="6542733"/>
          </a:xfrm>
          <a:custGeom>
            <a:avLst/>
            <a:gdLst/>
            <a:ahLst/>
            <a:cxnLst/>
            <a:rect l="l" t="t" r="r" b="b"/>
            <a:pathLst>
              <a:path w="13672411" h="6542733">
                <a:moveTo>
                  <a:pt x="13672410" y="0"/>
                </a:moveTo>
                <a:lnTo>
                  <a:pt x="0" y="0"/>
                </a:lnTo>
                <a:lnTo>
                  <a:pt x="0" y="6542733"/>
                </a:lnTo>
                <a:lnTo>
                  <a:pt x="13672410" y="6542733"/>
                </a:lnTo>
                <a:lnTo>
                  <a:pt x="13672410" y="0"/>
                </a:lnTo>
                <a:close/>
              </a:path>
            </a:pathLst>
          </a:custGeom>
          <a:blipFill>
            <a:blip r:embed="rId3"/>
            <a:stretch>
              <a:fillRect t="-1699"/>
            </a:stretch>
          </a:blipFill>
        </p:spPr>
        <p:txBody>
          <a:bodyPr/>
          <a:lstStyle/>
          <a:p>
            <a:endParaRPr lang="en-GB"/>
          </a:p>
        </p:txBody>
      </p:sp>
      <p:sp>
        <p:nvSpPr>
          <p:cNvPr id="4" name="Freeform 4"/>
          <p:cNvSpPr/>
          <p:nvPr/>
        </p:nvSpPr>
        <p:spPr>
          <a:xfrm rot="-71697">
            <a:off x="890531" y="633094"/>
            <a:ext cx="11402090" cy="9991081"/>
          </a:xfrm>
          <a:custGeom>
            <a:avLst/>
            <a:gdLst/>
            <a:ahLst/>
            <a:cxnLst/>
            <a:rect l="l" t="t" r="r" b="b"/>
            <a:pathLst>
              <a:path w="11402090" h="9991081">
                <a:moveTo>
                  <a:pt x="0" y="0"/>
                </a:moveTo>
                <a:lnTo>
                  <a:pt x="11402089" y="0"/>
                </a:lnTo>
                <a:lnTo>
                  <a:pt x="11402089" y="9991082"/>
                </a:lnTo>
                <a:lnTo>
                  <a:pt x="0" y="9991082"/>
                </a:lnTo>
                <a:lnTo>
                  <a:pt x="0" y="0"/>
                </a:lnTo>
                <a:close/>
              </a:path>
            </a:pathLst>
          </a:custGeom>
          <a:blipFill>
            <a:blip r:embed="rId4"/>
            <a:stretch>
              <a:fillRect/>
            </a:stretch>
          </a:blipFill>
        </p:spPr>
        <p:txBody>
          <a:bodyPr/>
          <a:lstStyle/>
          <a:p>
            <a:endParaRPr lang="en-GB"/>
          </a:p>
        </p:txBody>
      </p:sp>
      <p:sp>
        <p:nvSpPr>
          <p:cNvPr id="5" name="Freeform 5"/>
          <p:cNvSpPr/>
          <p:nvPr/>
        </p:nvSpPr>
        <p:spPr>
          <a:xfrm>
            <a:off x="16592748" y="6887872"/>
            <a:ext cx="1333104" cy="1333104"/>
          </a:xfrm>
          <a:custGeom>
            <a:avLst/>
            <a:gdLst/>
            <a:ahLst/>
            <a:cxnLst/>
            <a:rect l="l" t="t" r="r" b="b"/>
            <a:pathLst>
              <a:path w="1333104" h="1333104">
                <a:moveTo>
                  <a:pt x="0" y="0"/>
                </a:moveTo>
                <a:lnTo>
                  <a:pt x="1333104" y="0"/>
                </a:lnTo>
                <a:lnTo>
                  <a:pt x="1333104" y="1333104"/>
                </a:lnTo>
                <a:lnTo>
                  <a:pt x="0" y="1333104"/>
                </a:lnTo>
                <a:lnTo>
                  <a:pt x="0" y="0"/>
                </a:lnTo>
                <a:close/>
              </a:path>
            </a:pathLst>
          </a:custGeom>
          <a:blipFill>
            <a:blip r:embed="rId5"/>
            <a:stretch>
              <a:fillRect/>
            </a:stretch>
          </a:blipFill>
        </p:spPr>
        <p:txBody>
          <a:bodyPr/>
          <a:lstStyle/>
          <a:p>
            <a:endParaRPr lang="en-GB"/>
          </a:p>
        </p:txBody>
      </p:sp>
      <p:sp>
        <p:nvSpPr>
          <p:cNvPr id="6" name="TextBox 6"/>
          <p:cNvSpPr txBox="1"/>
          <p:nvPr/>
        </p:nvSpPr>
        <p:spPr>
          <a:xfrm rot="-428917">
            <a:off x="543440" y="496556"/>
            <a:ext cx="9892521" cy="6467475"/>
          </a:xfrm>
          <a:prstGeom prst="rect">
            <a:avLst/>
          </a:prstGeom>
        </p:spPr>
        <p:txBody>
          <a:bodyPr lIns="0" tIns="0" rIns="0" bIns="0" rtlCol="0" anchor="t">
            <a:spAutoFit/>
          </a:bodyPr>
          <a:lstStyle/>
          <a:p>
            <a:pPr algn="ctr">
              <a:lnSpc>
                <a:spcPts val="7320"/>
              </a:lnSpc>
            </a:pPr>
            <a:r>
              <a:rPr lang="en-US" sz="6100" spc="-244">
                <a:solidFill>
                  <a:srgbClr val="FFC100"/>
                </a:solidFill>
                <a:latin typeface="Architects Daughter"/>
              </a:rPr>
              <a:t>ACN </a:t>
            </a:r>
            <a:r>
              <a:rPr lang="en-US" sz="6100" spc="-244">
                <a:solidFill>
                  <a:srgbClr val="FFFFFF"/>
                </a:solidFill>
                <a:latin typeface="Architects Daughter"/>
              </a:rPr>
              <a:t>supports families and communities who have been ‘displaced’ and have no home to call their own and have been forced to leave their possessions behind when they had to leave their homes.</a:t>
            </a:r>
          </a:p>
        </p:txBody>
      </p:sp>
      <p:sp>
        <p:nvSpPr>
          <p:cNvPr id="7" name="Freeform 7"/>
          <p:cNvSpPr/>
          <p:nvPr/>
        </p:nvSpPr>
        <p:spPr>
          <a:xfrm>
            <a:off x="10771561" y="18954"/>
            <a:ext cx="6179497" cy="10268046"/>
          </a:xfrm>
          <a:custGeom>
            <a:avLst/>
            <a:gdLst/>
            <a:ahLst/>
            <a:cxnLst/>
            <a:rect l="l" t="t" r="r" b="b"/>
            <a:pathLst>
              <a:path w="6179497" h="10268046">
                <a:moveTo>
                  <a:pt x="0" y="0"/>
                </a:moveTo>
                <a:lnTo>
                  <a:pt x="6179497" y="0"/>
                </a:lnTo>
                <a:lnTo>
                  <a:pt x="6179497" y="10268046"/>
                </a:lnTo>
                <a:lnTo>
                  <a:pt x="0" y="102680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a:off x="13164053" y="7928283"/>
            <a:ext cx="1394513" cy="1330017"/>
          </a:xfrm>
          <a:custGeom>
            <a:avLst/>
            <a:gdLst/>
            <a:ahLst/>
            <a:cxnLst/>
            <a:rect l="l" t="t" r="r" b="b"/>
            <a:pathLst>
              <a:path w="1394513" h="1330017">
                <a:moveTo>
                  <a:pt x="0" y="0"/>
                </a:moveTo>
                <a:lnTo>
                  <a:pt x="1394513" y="0"/>
                </a:lnTo>
                <a:lnTo>
                  <a:pt x="1394513" y="1330017"/>
                </a:lnTo>
                <a:lnTo>
                  <a:pt x="0" y="1330017"/>
                </a:lnTo>
                <a:lnTo>
                  <a:pt x="0" y="0"/>
                </a:lnTo>
                <a:close/>
              </a:path>
            </a:pathLst>
          </a:custGeom>
          <a:blipFill>
            <a:blip r:embed="rId8"/>
            <a:stretch>
              <a:fillRect/>
            </a:stretch>
          </a:blipFill>
        </p:spPr>
        <p:txBody>
          <a:bodyPr/>
          <a:lstStyle/>
          <a:p>
            <a:endParaRPr lang="en-GB"/>
          </a:p>
        </p:txBody>
      </p:sp>
      <p:sp>
        <p:nvSpPr>
          <p:cNvPr id="9" name="TextBox 9"/>
          <p:cNvSpPr txBox="1"/>
          <p:nvPr/>
        </p:nvSpPr>
        <p:spPr>
          <a:xfrm rot="193636">
            <a:off x="713980" y="7573210"/>
            <a:ext cx="9892521" cy="2254248"/>
          </a:xfrm>
          <a:prstGeom prst="rect">
            <a:avLst/>
          </a:prstGeom>
        </p:spPr>
        <p:txBody>
          <a:bodyPr lIns="0" tIns="0" rIns="0" bIns="0" rtlCol="0" anchor="t">
            <a:spAutoFit/>
          </a:bodyPr>
          <a:lstStyle/>
          <a:p>
            <a:pPr algn="ctr">
              <a:lnSpc>
                <a:spcPts val="8799"/>
              </a:lnSpc>
            </a:pPr>
            <a:r>
              <a:rPr lang="en-US" sz="7999" spc="-319">
                <a:solidFill>
                  <a:srgbClr val="FFC100"/>
                </a:solidFill>
                <a:latin typeface="Architects Daughter"/>
              </a:rPr>
              <a:t>Try to imagine if you were in this situation...</a:t>
            </a:r>
          </a:p>
        </p:txBody>
      </p:sp>
      <p:pic>
        <p:nvPicPr>
          <p:cNvPr id="10" name="Picture 10"/>
          <p:cNvPicPr>
            <a:picLocks noChangeAspect="1"/>
          </p:cNvPicPr>
          <p:nvPr/>
        </p:nvPicPr>
        <p:blipFill>
          <a:blip r:embed="rId9"/>
          <a:srcRect/>
          <a:stretch>
            <a:fillRect/>
          </a:stretch>
        </p:blipFill>
        <p:spPr>
          <a:xfrm rot="1671713">
            <a:off x="14483020" y="-16617"/>
            <a:ext cx="3610308" cy="3556153"/>
          </a:xfrm>
          <a:prstGeom prst="rect">
            <a:avLst/>
          </a:prstGeom>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9154138" y="-535958"/>
            <a:ext cx="13672411" cy="6542733"/>
          </a:xfrm>
          <a:custGeom>
            <a:avLst/>
            <a:gdLst/>
            <a:ahLst/>
            <a:cxnLst/>
            <a:rect l="l" t="t" r="r" b="b"/>
            <a:pathLst>
              <a:path w="13672411" h="6542733">
                <a:moveTo>
                  <a:pt x="13672411" y="0"/>
                </a:moveTo>
                <a:lnTo>
                  <a:pt x="0" y="0"/>
                </a:lnTo>
                <a:lnTo>
                  <a:pt x="0" y="6542732"/>
                </a:lnTo>
                <a:lnTo>
                  <a:pt x="13672411" y="6542732"/>
                </a:lnTo>
                <a:lnTo>
                  <a:pt x="13672411" y="0"/>
                </a:lnTo>
                <a:close/>
              </a:path>
            </a:pathLst>
          </a:custGeom>
          <a:blipFill>
            <a:blip r:embed="rId3"/>
            <a:stretch>
              <a:fillRect t="-1699"/>
            </a:stretch>
          </a:blipFill>
        </p:spPr>
        <p:txBody>
          <a:bodyPr/>
          <a:lstStyle/>
          <a:p>
            <a:endParaRPr lang="en-GB"/>
          </a:p>
        </p:txBody>
      </p:sp>
      <p:sp>
        <p:nvSpPr>
          <p:cNvPr id="4" name="Freeform 4"/>
          <p:cNvSpPr/>
          <p:nvPr/>
        </p:nvSpPr>
        <p:spPr>
          <a:xfrm rot="-71697">
            <a:off x="890531" y="633094"/>
            <a:ext cx="11402090" cy="9991081"/>
          </a:xfrm>
          <a:custGeom>
            <a:avLst/>
            <a:gdLst/>
            <a:ahLst/>
            <a:cxnLst/>
            <a:rect l="l" t="t" r="r" b="b"/>
            <a:pathLst>
              <a:path w="11402090" h="9991081">
                <a:moveTo>
                  <a:pt x="0" y="0"/>
                </a:moveTo>
                <a:lnTo>
                  <a:pt x="11402089" y="0"/>
                </a:lnTo>
                <a:lnTo>
                  <a:pt x="11402089" y="9991082"/>
                </a:lnTo>
                <a:lnTo>
                  <a:pt x="0" y="9991082"/>
                </a:lnTo>
                <a:lnTo>
                  <a:pt x="0" y="0"/>
                </a:lnTo>
                <a:close/>
              </a:path>
            </a:pathLst>
          </a:custGeom>
          <a:blipFill>
            <a:blip r:embed="rId4"/>
            <a:stretch>
              <a:fillRect/>
            </a:stretch>
          </a:blipFill>
        </p:spPr>
        <p:txBody>
          <a:bodyPr/>
          <a:lstStyle/>
          <a:p>
            <a:endParaRPr lang="en-GB"/>
          </a:p>
        </p:txBody>
      </p:sp>
      <p:sp>
        <p:nvSpPr>
          <p:cNvPr id="5" name="Freeform 5"/>
          <p:cNvSpPr/>
          <p:nvPr/>
        </p:nvSpPr>
        <p:spPr>
          <a:xfrm>
            <a:off x="16309814" y="361781"/>
            <a:ext cx="1687830" cy="1687830"/>
          </a:xfrm>
          <a:custGeom>
            <a:avLst/>
            <a:gdLst/>
            <a:ahLst/>
            <a:cxnLst/>
            <a:rect l="l" t="t" r="r" b="b"/>
            <a:pathLst>
              <a:path w="1687830" h="1687830">
                <a:moveTo>
                  <a:pt x="0" y="0"/>
                </a:moveTo>
                <a:lnTo>
                  <a:pt x="1687830" y="0"/>
                </a:lnTo>
                <a:lnTo>
                  <a:pt x="1687830" y="1687830"/>
                </a:lnTo>
                <a:lnTo>
                  <a:pt x="0" y="1687830"/>
                </a:lnTo>
                <a:lnTo>
                  <a:pt x="0" y="0"/>
                </a:lnTo>
                <a:close/>
              </a:path>
            </a:pathLst>
          </a:custGeom>
          <a:blipFill>
            <a:blip r:embed="rId5"/>
            <a:stretch>
              <a:fillRect/>
            </a:stretch>
          </a:blipFill>
        </p:spPr>
        <p:txBody>
          <a:bodyPr/>
          <a:lstStyle/>
          <a:p>
            <a:endParaRPr lang="en-GB"/>
          </a:p>
        </p:txBody>
      </p:sp>
      <p:pic>
        <p:nvPicPr>
          <p:cNvPr id="6" name="Picture 6"/>
          <p:cNvPicPr>
            <a:picLocks noChangeAspect="1"/>
          </p:cNvPicPr>
          <p:nvPr/>
        </p:nvPicPr>
        <p:blipFill>
          <a:blip r:embed="rId6"/>
          <a:srcRect/>
          <a:stretch>
            <a:fillRect/>
          </a:stretch>
        </p:blipFill>
        <p:spPr>
          <a:xfrm>
            <a:off x="4128588" y="-128773"/>
            <a:ext cx="10705124" cy="10544547"/>
          </a:xfrm>
          <a:prstGeom prst="rect">
            <a:avLst/>
          </a:prstGeom>
        </p:spPr>
      </p:pic>
      <p:pic>
        <p:nvPicPr>
          <p:cNvPr id="7" name="Picture 7"/>
          <p:cNvPicPr>
            <a:picLocks noChangeAspect="1"/>
          </p:cNvPicPr>
          <p:nvPr/>
        </p:nvPicPr>
        <p:blipFill>
          <a:blip r:embed="rId7"/>
          <a:srcRect/>
          <a:stretch>
            <a:fillRect/>
          </a:stretch>
        </p:blipFill>
        <p:spPr>
          <a:xfrm>
            <a:off x="15306164" y="2290819"/>
            <a:ext cx="2454124" cy="2441853"/>
          </a:xfrm>
          <a:prstGeom prst="rect">
            <a:avLst/>
          </a:prstGeom>
        </p:spPr>
      </p:pic>
      <p:sp>
        <p:nvSpPr>
          <p:cNvPr id="8" name="TextBox 8"/>
          <p:cNvSpPr txBox="1"/>
          <p:nvPr/>
        </p:nvSpPr>
        <p:spPr>
          <a:xfrm>
            <a:off x="5423500" y="2376544"/>
            <a:ext cx="8115300" cy="3712211"/>
          </a:xfrm>
          <a:prstGeom prst="rect">
            <a:avLst/>
          </a:prstGeom>
        </p:spPr>
        <p:txBody>
          <a:bodyPr lIns="0" tIns="0" rIns="0" bIns="0" rtlCol="0" anchor="t">
            <a:spAutoFit/>
          </a:bodyPr>
          <a:lstStyle/>
          <a:p>
            <a:pPr algn="ctr">
              <a:lnSpc>
                <a:spcPts val="9680"/>
              </a:lnSpc>
            </a:pPr>
            <a:r>
              <a:rPr lang="en-US" sz="8800" spc="-352">
                <a:solidFill>
                  <a:srgbClr val="000000"/>
                </a:solidFill>
                <a:latin typeface="Architects Daughter"/>
              </a:rPr>
              <a:t>How would you feel if you were in this situation?</a:t>
            </a:r>
          </a:p>
        </p:txBody>
      </p:sp>
      <p:sp>
        <p:nvSpPr>
          <p:cNvPr id="9" name="Freeform 9"/>
          <p:cNvSpPr/>
          <p:nvPr/>
        </p:nvSpPr>
        <p:spPr>
          <a:xfrm>
            <a:off x="14902192" y="5143500"/>
            <a:ext cx="3095452" cy="5143500"/>
          </a:xfrm>
          <a:custGeom>
            <a:avLst/>
            <a:gdLst/>
            <a:ahLst/>
            <a:cxnLst/>
            <a:rect l="l" t="t" r="r" b="b"/>
            <a:pathLst>
              <a:path w="3095452" h="5143500">
                <a:moveTo>
                  <a:pt x="0" y="0"/>
                </a:moveTo>
                <a:lnTo>
                  <a:pt x="3095452" y="0"/>
                </a:lnTo>
                <a:lnTo>
                  <a:pt x="3095452" y="5143500"/>
                </a:lnTo>
                <a:lnTo>
                  <a:pt x="0" y="51435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 name="Freeform 10"/>
          <p:cNvSpPr/>
          <p:nvPr/>
        </p:nvSpPr>
        <p:spPr>
          <a:xfrm rot="-426653">
            <a:off x="611114" y="582509"/>
            <a:ext cx="3790815" cy="3615490"/>
          </a:xfrm>
          <a:custGeom>
            <a:avLst/>
            <a:gdLst/>
            <a:ahLst/>
            <a:cxnLst/>
            <a:rect l="l" t="t" r="r" b="b"/>
            <a:pathLst>
              <a:path w="3790815" h="3615490">
                <a:moveTo>
                  <a:pt x="0" y="0"/>
                </a:moveTo>
                <a:lnTo>
                  <a:pt x="3790816" y="0"/>
                </a:lnTo>
                <a:lnTo>
                  <a:pt x="3790816" y="3615490"/>
                </a:lnTo>
                <a:lnTo>
                  <a:pt x="0" y="3615490"/>
                </a:lnTo>
                <a:lnTo>
                  <a:pt x="0" y="0"/>
                </a:lnTo>
                <a:close/>
              </a:path>
            </a:pathLst>
          </a:custGeom>
          <a:blipFill>
            <a:blip r:embed="rId10"/>
            <a:stretch>
              <a:fillRect/>
            </a:stretch>
          </a:blipFill>
        </p:spPr>
        <p:txBody>
          <a:bodyPr/>
          <a:lstStyle/>
          <a:p>
            <a:endParaRPr lang="en-GB"/>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9154138" y="-535958"/>
            <a:ext cx="13672411" cy="6542733"/>
          </a:xfrm>
          <a:custGeom>
            <a:avLst/>
            <a:gdLst/>
            <a:ahLst/>
            <a:cxnLst/>
            <a:rect l="l" t="t" r="r" b="b"/>
            <a:pathLst>
              <a:path w="13672411" h="6542733">
                <a:moveTo>
                  <a:pt x="13672411" y="0"/>
                </a:moveTo>
                <a:lnTo>
                  <a:pt x="0" y="0"/>
                </a:lnTo>
                <a:lnTo>
                  <a:pt x="0" y="6542732"/>
                </a:lnTo>
                <a:lnTo>
                  <a:pt x="13672411" y="6542732"/>
                </a:lnTo>
                <a:lnTo>
                  <a:pt x="13672411" y="0"/>
                </a:lnTo>
                <a:close/>
              </a:path>
            </a:pathLst>
          </a:custGeom>
          <a:blipFill>
            <a:blip r:embed="rId3"/>
            <a:stretch>
              <a:fillRect t="-1699"/>
            </a:stretch>
          </a:blipFill>
        </p:spPr>
        <p:txBody>
          <a:bodyPr/>
          <a:lstStyle/>
          <a:p>
            <a:endParaRPr lang="en-GB"/>
          </a:p>
        </p:txBody>
      </p:sp>
      <p:sp>
        <p:nvSpPr>
          <p:cNvPr id="4" name="Freeform 4"/>
          <p:cNvSpPr/>
          <p:nvPr/>
        </p:nvSpPr>
        <p:spPr>
          <a:xfrm rot="-71697">
            <a:off x="890531" y="633094"/>
            <a:ext cx="11402090" cy="9991081"/>
          </a:xfrm>
          <a:custGeom>
            <a:avLst/>
            <a:gdLst/>
            <a:ahLst/>
            <a:cxnLst/>
            <a:rect l="l" t="t" r="r" b="b"/>
            <a:pathLst>
              <a:path w="11402090" h="9991081">
                <a:moveTo>
                  <a:pt x="0" y="0"/>
                </a:moveTo>
                <a:lnTo>
                  <a:pt x="11402089" y="0"/>
                </a:lnTo>
                <a:lnTo>
                  <a:pt x="11402089" y="9991082"/>
                </a:lnTo>
                <a:lnTo>
                  <a:pt x="0" y="9991082"/>
                </a:lnTo>
                <a:lnTo>
                  <a:pt x="0" y="0"/>
                </a:lnTo>
                <a:close/>
              </a:path>
            </a:pathLst>
          </a:custGeom>
          <a:blipFill>
            <a:blip r:embed="rId4"/>
            <a:stretch>
              <a:fillRect/>
            </a:stretch>
          </a:blipFill>
        </p:spPr>
        <p:txBody>
          <a:bodyPr/>
          <a:lstStyle/>
          <a:p>
            <a:endParaRPr lang="en-GB"/>
          </a:p>
        </p:txBody>
      </p:sp>
      <p:sp>
        <p:nvSpPr>
          <p:cNvPr id="5" name="Freeform 5"/>
          <p:cNvSpPr/>
          <p:nvPr/>
        </p:nvSpPr>
        <p:spPr>
          <a:xfrm>
            <a:off x="16309814" y="361781"/>
            <a:ext cx="1687830" cy="1687830"/>
          </a:xfrm>
          <a:custGeom>
            <a:avLst/>
            <a:gdLst/>
            <a:ahLst/>
            <a:cxnLst/>
            <a:rect l="l" t="t" r="r" b="b"/>
            <a:pathLst>
              <a:path w="1687830" h="1687830">
                <a:moveTo>
                  <a:pt x="0" y="0"/>
                </a:moveTo>
                <a:lnTo>
                  <a:pt x="1687830" y="0"/>
                </a:lnTo>
                <a:lnTo>
                  <a:pt x="1687830" y="1687830"/>
                </a:lnTo>
                <a:lnTo>
                  <a:pt x="0" y="1687830"/>
                </a:lnTo>
                <a:lnTo>
                  <a:pt x="0" y="0"/>
                </a:lnTo>
                <a:close/>
              </a:path>
            </a:pathLst>
          </a:custGeom>
          <a:blipFill>
            <a:blip r:embed="rId5"/>
            <a:stretch>
              <a:fillRect/>
            </a:stretch>
          </a:blipFill>
        </p:spPr>
        <p:txBody>
          <a:bodyPr/>
          <a:lstStyle/>
          <a:p>
            <a:endParaRPr lang="en-GB"/>
          </a:p>
        </p:txBody>
      </p:sp>
      <p:pic>
        <p:nvPicPr>
          <p:cNvPr id="6" name="Picture 6"/>
          <p:cNvPicPr>
            <a:picLocks noChangeAspect="1"/>
          </p:cNvPicPr>
          <p:nvPr/>
        </p:nvPicPr>
        <p:blipFill>
          <a:blip r:embed="rId6"/>
          <a:srcRect/>
          <a:stretch>
            <a:fillRect/>
          </a:stretch>
        </p:blipFill>
        <p:spPr>
          <a:xfrm>
            <a:off x="4128588" y="-128773"/>
            <a:ext cx="10705124" cy="10544547"/>
          </a:xfrm>
          <a:prstGeom prst="rect">
            <a:avLst/>
          </a:prstGeom>
        </p:spPr>
      </p:pic>
      <p:sp>
        <p:nvSpPr>
          <p:cNvPr id="7" name="TextBox 7"/>
          <p:cNvSpPr txBox="1"/>
          <p:nvPr/>
        </p:nvSpPr>
        <p:spPr>
          <a:xfrm>
            <a:off x="5196528" y="2582257"/>
            <a:ext cx="8569245" cy="3545207"/>
          </a:xfrm>
          <a:prstGeom prst="rect">
            <a:avLst/>
          </a:prstGeom>
        </p:spPr>
        <p:txBody>
          <a:bodyPr lIns="0" tIns="0" rIns="0" bIns="0" rtlCol="0" anchor="t">
            <a:spAutoFit/>
          </a:bodyPr>
          <a:lstStyle/>
          <a:p>
            <a:pPr algn="ctr">
              <a:lnSpc>
                <a:spcPts val="9240"/>
              </a:lnSpc>
            </a:pPr>
            <a:r>
              <a:rPr lang="en-US" sz="8400" spc="-336">
                <a:solidFill>
                  <a:srgbClr val="292929"/>
                </a:solidFill>
                <a:latin typeface="Architects Daughter"/>
              </a:rPr>
              <a:t>What could you do to help people in this situation?</a:t>
            </a:r>
          </a:p>
        </p:txBody>
      </p:sp>
      <p:sp>
        <p:nvSpPr>
          <p:cNvPr id="8" name="Freeform 8"/>
          <p:cNvSpPr/>
          <p:nvPr/>
        </p:nvSpPr>
        <p:spPr>
          <a:xfrm>
            <a:off x="14902192" y="5143500"/>
            <a:ext cx="3095452" cy="5143500"/>
          </a:xfrm>
          <a:custGeom>
            <a:avLst/>
            <a:gdLst/>
            <a:ahLst/>
            <a:cxnLst/>
            <a:rect l="l" t="t" r="r" b="b"/>
            <a:pathLst>
              <a:path w="3095452" h="5143500">
                <a:moveTo>
                  <a:pt x="0" y="0"/>
                </a:moveTo>
                <a:lnTo>
                  <a:pt x="3095452" y="0"/>
                </a:lnTo>
                <a:lnTo>
                  <a:pt x="3095452" y="5143500"/>
                </a:lnTo>
                <a:lnTo>
                  <a:pt x="0" y="51435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pic>
        <p:nvPicPr>
          <p:cNvPr id="9" name="Picture 9"/>
          <p:cNvPicPr>
            <a:picLocks noChangeAspect="1"/>
          </p:cNvPicPr>
          <p:nvPr/>
        </p:nvPicPr>
        <p:blipFill>
          <a:blip r:embed="rId9"/>
          <a:srcRect/>
          <a:stretch>
            <a:fillRect/>
          </a:stretch>
        </p:blipFill>
        <p:spPr>
          <a:xfrm>
            <a:off x="15306164" y="2735408"/>
            <a:ext cx="2007300" cy="1997264"/>
          </a:xfrm>
          <a:prstGeom prst="rect">
            <a:avLst/>
          </a:prstGeom>
        </p:spPr>
      </p:pic>
      <p:sp>
        <p:nvSpPr>
          <p:cNvPr id="10" name="Freeform 10"/>
          <p:cNvSpPr/>
          <p:nvPr/>
        </p:nvSpPr>
        <p:spPr>
          <a:xfrm rot="-426653">
            <a:off x="611114" y="480542"/>
            <a:ext cx="3790815" cy="3615490"/>
          </a:xfrm>
          <a:custGeom>
            <a:avLst/>
            <a:gdLst/>
            <a:ahLst/>
            <a:cxnLst/>
            <a:rect l="l" t="t" r="r" b="b"/>
            <a:pathLst>
              <a:path w="3790815" h="3615490">
                <a:moveTo>
                  <a:pt x="0" y="0"/>
                </a:moveTo>
                <a:lnTo>
                  <a:pt x="3790816" y="0"/>
                </a:lnTo>
                <a:lnTo>
                  <a:pt x="3790816" y="3615490"/>
                </a:lnTo>
                <a:lnTo>
                  <a:pt x="0" y="3615490"/>
                </a:lnTo>
                <a:lnTo>
                  <a:pt x="0" y="0"/>
                </a:lnTo>
                <a:close/>
              </a:path>
            </a:pathLst>
          </a:custGeom>
          <a:blipFill>
            <a:blip r:embed="rId10"/>
            <a:stretch>
              <a:fillRect/>
            </a:stretch>
          </a:blipFill>
        </p:spPr>
        <p:txBody>
          <a:bodyPr/>
          <a:lstStyle/>
          <a:p>
            <a:endParaRPr lang="en-GB"/>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2627155" y="0"/>
            <a:ext cx="23542310" cy="4935449"/>
          </a:xfrm>
          <a:custGeom>
            <a:avLst/>
            <a:gdLst/>
            <a:ahLst/>
            <a:cxnLst/>
            <a:rect l="l" t="t" r="r" b="b"/>
            <a:pathLst>
              <a:path w="23542310" h="4935449">
                <a:moveTo>
                  <a:pt x="0" y="0"/>
                </a:moveTo>
                <a:lnTo>
                  <a:pt x="23542310" y="0"/>
                </a:lnTo>
                <a:lnTo>
                  <a:pt x="23542310" y="4935449"/>
                </a:lnTo>
                <a:lnTo>
                  <a:pt x="0" y="4935449"/>
                </a:lnTo>
                <a:lnTo>
                  <a:pt x="0" y="0"/>
                </a:lnTo>
                <a:close/>
              </a:path>
            </a:pathLst>
          </a:custGeom>
          <a:blipFill>
            <a:blip r:embed="rId3"/>
            <a:stretch>
              <a:fillRect l="-1028" r="-1028"/>
            </a:stretch>
          </a:blipFill>
        </p:spPr>
        <p:txBody>
          <a:bodyPr/>
          <a:lstStyle/>
          <a:p>
            <a:endParaRPr lang="en-GB"/>
          </a:p>
        </p:txBody>
      </p:sp>
      <p:sp>
        <p:nvSpPr>
          <p:cNvPr id="4" name="Freeform 4"/>
          <p:cNvSpPr/>
          <p:nvPr/>
        </p:nvSpPr>
        <p:spPr>
          <a:xfrm>
            <a:off x="10198614" y="768614"/>
            <a:ext cx="7449771" cy="9270077"/>
          </a:xfrm>
          <a:custGeom>
            <a:avLst/>
            <a:gdLst/>
            <a:ahLst/>
            <a:cxnLst/>
            <a:rect l="l" t="t" r="r" b="b"/>
            <a:pathLst>
              <a:path w="7449771" h="9270077">
                <a:moveTo>
                  <a:pt x="0" y="0"/>
                </a:moveTo>
                <a:lnTo>
                  <a:pt x="7449771" y="0"/>
                </a:lnTo>
                <a:lnTo>
                  <a:pt x="7449771" y="9270077"/>
                </a:lnTo>
                <a:lnTo>
                  <a:pt x="0" y="92700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rot="-863645">
            <a:off x="1427797" y="236452"/>
            <a:ext cx="7449771" cy="9270077"/>
          </a:xfrm>
          <a:custGeom>
            <a:avLst/>
            <a:gdLst/>
            <a:ahLst/>
            <a:cxnLst/>
            <a:rect l="l" t="t" r="r" b="b"/>
            <a:pathLst>
              <a:path w="7449771" h="9270077">
                <a:moveTo>
                  <a:pt x="0" y="0"/>
                </a:moveTo>
                <a:lnTo>
                  <a:pt x="7449771" y="0"/>
                </a:lnTo>
                <a:lnTo>
                  <a:pt x="7449771" y="9270078"/>
                </a:lnTo>
                <a:lnTo>
                  <a:pt x="0" y="92700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rot="-426653">
            <a:off x="136700" y="144232"/>
            <a:ext cx="2477048" cy="2362485"/>
          </a:xfrm>
          <a:custGeom>
            <a:avLst/>
            <a:gdLst/>
            <a:ahLst/>
            <a:cxnLst/>
            <a:rect l="l" t="t" r="r" b="b"/>
            <a:pathLst>
              <a:path w="2477048" h="2362485">
                <a:moveTo>
                  <a:pt x="0" y="0"/>
                </a:moveTo>
                <a:lnTo>
                  <a:pt x="2477048" y="0"/>
                </a:lnTo>
                <a:lnTo>
                  <a:pt x="2477048" y="2362484"/>
                </a:lnTo>
                <a:lnTo>
                  <a:pt x="0" y="2362484"/>
                </a:lnTo>
                <a:lnTo>
                  <a:pt x="0" y="0"/>
                </a:lnTo>
                <a:close/>
              </a:path>
            </a:pathLst>
          </a:custGeom>
          <a:blipFill>
            <a:blip r:embed="rId6"/>
            <a:stretch>
              <a:fillRect/>
            </a:stretch>
          </a:blipFill>
        </p:spPr>
        <p:txBody>
          <a:bodyPr/>
          <a:lstStyle/>
          <a:p>
            <a:endParaRPr lang="en-GB"/>
          </a:p>
        </p:txBody>
      </p:sp>
      <p:sp>
        <p:nvSpPr>
          <p:cNvPr id="7" name="Freeform 7"/>
          <p:cNvSpPr/>
          <p:nvPr/>
        </p:nvSpPr>
        <p:spPr>
          <a:xfrm>
            <a:off x="16430094" y="307904"/>
            <a:ext cx="1476536" cy="1476536"/>
          </a:xfrm>
          <a:custGeom>
            <a:avLst/>
            <a:gdLst/>
            <a:ahLst/>
            <a:cxnLst/>
            <a:rect l="l" t="t" r="r" b="b"/>
            <a:pathLst>
              <a:path w="1476536" h="1476536">
                <a:moveTo>
                  <a:pt x="0" y="0"/>
                </a:moveTo>
                <a:lnTo>
                  <a:pt x="1476536" y="0"/>
                </a:lnTo>
                <a:lnTo>
                  <a:pt x="1476536" y="1476536"/>
                </a:lnTo>
                <a:lnTo>
                  <a:pt x="0" y="1476536"/>
                </a:lnTo>
                <a:lnTo>
                  <a:pt x="0" y="0"/>
                </a:lnTo>
                <a:close/>
              </a:path>
            </a:pathLst>
          </a:custGeom>
          <a:blipFill>
            <a:blip r:embed="rId7"/>
            <a:stretch>
              <a:fillRect/>
            </a:stretch>
          </a:blipFill>
        </p:spPr>
        <p:txBody>
          <a:bodyPr/>
          <a:lstStyle/>
          <a:p>
            <a:endParaRPr lang="en-GB"/>
          </a:p>
        </p:txBody>
      </p:sp>
      <p:pic>
        <p:nvPicPr>
          <p:cNvPr id="8" name="Picture 8"/>
          <p:cNvPicPr>
            <a:picLocks noChangeAspect="1"/>
          </p:cNvPicPr>
          <p:nvPr/>
        </p:nvPicPr>
        <p:blipFill>
          <a:blip r:embed="rId8"/>
          <a:srcRect/>
          <a:stretch>
            <a:fillRect/>
          </a:stretch>
        </p:blipFill>
        <p:spPr>
          <a:xfrm>
            <a:off x="8262886" y="307904"/>
            <a:ext cx="2654770" cy="2722841"/>
          </a:xfrm>
          <a:prstGeom prst="rect">
            <a:avLst/>
          </a:prstGeom>
        </p:spPr>
      </p:pic>
      <p:sp>
        <p:nvSpPr>
          <p:cNvPr id="9" name="TextBox 9"/>
          <p:cNvSpPr txBox="1"/>
          <p:nvPr/>
        </p:nvSpPr>
        <p:spPr>
          <a:xfrm rot="395797">
            <a:off x="11663320" y="2892845"/>
            <a:ext cx="5108287" cy="2228216"/>
          </a:xfrm>
          <a:prstGeom prst="rect">
            <a:avLst/>
          </a:prstGeom>
        </p:spPr>
        <p:txBody>
          <a:bodyPr lIns="0" tIns="0" rIns="0" bIns="0" rtlCol="0" anchor="t">
            <a:spAutoFit/>
          </a:bodyPr>
          <a:lstStyle/>
          <a:p>
            <a:pPr algn="ctr">
              <a:lnSpc>
                <a:spcPts val="8959"/>
              </a:lnSpc>
            </a:pPr>
            <a:r>
              <a:rPr lang="en-US" sz="6399">
                <a:solidFill>
                  <a:srgbClr val="292929"/>
                </a:solidFill>
                <a:latin typeface="Architects Daughter"/>
              </a:rPr>
              <a:t>Human </a:t>
            </a:r>
          </a:p>
          <a:p>
            <a:pPr algn="ctr">
              <a:lnSpc>
                <a:spcPts val="8959"/>
              </a:lnSpc>
            </a:pPr>
            <a:r>
              <a:rPr lang="en-US" sz="6399">
                <a:solidFill>
                  <a:srgbClr val="292929"/>
                </a:solidFill>
                <a:latin typeface="Architects Daughter"/>
              </a:rPr>
              <a:t>Dignity</a:t>
            </a:r>
          </a:p>
        </p:txBody>
      </p:sp>
      <p:sp>
        <p:nvSpPr>
          <p:cNvPr id="10" name="TextBox 10"/>
          <p:cNvSpPr txBox="1"/>
          <p:nvPr/>
        </p:nvSpPr>
        <p:spPr>
          <a:xfrm rot="-608365">
            <a:off x="2749141" y="2217252"/>
            <a:ext cx="4882926" cy="3297556"/>
          </a:xfrm>
          <a:prstGeom prst="rect">
            <a:avLst/>
          </a:prstGeom>
        </p:spPr>
        <p:txBody>
          <a:bodyPr lIns="0" tIns="0" rIns="0" bIns="0" rtlCol="0" anchor="t">
            <a:spAutoFit/>
          </a:bodyPr>
          <a:lstStyle/>
          <a:p>
            <a:pPr algn="ctr">
              <a:lnSpc>
                <a:spcPts val="8819"/>
              </a:lnSpc>
            </a:pPr>
            <a:r>
              <a:rPr lang="en-US" sz="6299">
                <a:solidFill>
                  <a:srgbClr val="292929"/>
                </a:solidFill>
                <a:latin typeface="Architects Daughter"/>
              </a:rPr>
              <a:t>Community </a:t>
            </a:r>
          </a:p>
          <a:p>
            <a:pPr algn="ctr">
              <a:lnSpc>
                <a:spcPts val="8819"/>
              </a:lnSpc>
            </a:pPr>
            <a:r>
              <a:rPr lang="en-US" sz="6299">
                <a:solidFill>
                  <a:srgbClr val="292929"/>
                </a:solidFill>
                <a:latin typeface="Architects Daughter"/>
              </a:rPr>
              <a:t>and Participation</a:t>
            </a:r>
          </a:p>
        </p:txBody>
      </p:sp>
      <p:sp>
        <p:nvSpPr>
          <p:cNvPr id="11" name="TextBox 11"/>
          <p:cNvSpPr txBox="1"/>
          <p:nvPr/>
        </p:nvSpPr>
        <p:spPr>
          <a:xfrm rot="395797">
            <a:off x="11341000" y="5753517"/>
            <a:ext cx="5108287" cy="2228216"/>
          </a:xfrm>
          <a:prstGeom prst="rect">
            <a:avLst/>
          </a:prstGeom>
        </p:spPr>
        <p:txBody>
          <a:bodyPr lIns="0" tIns="0" rIns="0" bIns="0" rtlCol="0" anchor="t">
            <a:spAutoFit/>
          </a:bodyPr>
          <a:lstStyle/>
          <a:p>
            <a:pPr algn="ctr">
              <a:lnSpc>
                <a:spcPts val="8959"/>
              </a:lnSpc>
            </a:pPr>
            <a:r>
              <a:rPr lang="en-US" sz="6399">
                <a:solidFill>
                  <a:srgbClr val="F10420"/>
                </a:solidFill>
                <a:latin typeface="Architects Daughter"/>
              </a:rPr>
              <a:t>Care of</a:t>
            </a:r>
          </a:p>
          <a:p>
            <a:pPr algn="ctr">
              <a:lnSpc>
                <a:spcPts val="8959"/>
              </a:lnSpc>
            </a:pPr>
            <a:r>
              <a:rPr lang="en-US" sz="6399">
                <a:solidFill>
                  <a:srgbClr val="F10420"/>
                </a:solidFill>
                <a:latin typeface="Architects Daughter"/>
              </a:rPr>
              <a:t>Creation</a:t>
            </a:r>
          </a:p>
        </p:txBody>
      </p:sp>
      <p:sp>
        <p:nvSpPr>
          <p:cNvPr id="12" name="TextBox 12"/>
          <p:cNvSpPr txBox="1"/>
          <p:nvPr/>
        </p:nvSpPr>
        <p:spPr>
          <a:xfrm rot="-614006">
            <a:off x="3168419" y="5717797"/>
            <a:ext cx="5108287" cy="2228216"/>
          </a:xfrm>
          <a:prstGeom prst="rect">
            <a:avLst/>
          </a:prstGeom>
        </p:spPr>
        <p:txBody>
          <a:bodyPr lIns="0" tIns="0" rIns="0" bIns="0" rtlCol="0" anchor="t">
            <a:spAutoFit/>
          </a:bodyPr>
          <a:lstStyle/>
          <a:p>
            <a:pPr algn="ctr">
              <a:lnSpc>
                <a:spcPts val="8959"/>
              </a:lnSpc>
            </a:pPr>
            <a:r>
              <a:rPr lang="en-US" sz="6399">
                <a:solidFill>
                  <a:srgbClr val="F10420"/>
                </a:solidFill>
                <a:latin typeface="Architects Daughter"/>
              </a:rPr>
              <a:t>Dignity of Workers</a:t>
            </a:r>
          </a:p>
        </p:txBody>
      </p:sp>
      <p:pic>
        <p:nvPicPr>
          <p:cNvPr id="13" name="Picture 13"/>
          <p:cNvPicPr>
            <a:picLocks noChangeAspect="1"/>
          </p:cNvPicPr>
          <p:nvPr/>
        </p:nvPicPr>
        <p:blipFill>
          <a:blip r:embed="rId8"/>
          <a:srcRect/>
          <a:stretch>
            <a:fillRect/>
          </a:stretch>
        </p:blipFill>
        <p:spPr>
          <a:xfrm>
            <a:off x="311139" y="7855953"/>
            <a:ext cx="2128170" cy="2182738"/>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2627155" y="0"/>
            <a:ext cx="23542310" cy="4935449"/>
          </a:xfrm>
          <a:custGeom>
            <a:avLst/>
            <a:gdLst/>
            <a:ahLst/>
            <a:cxnLst/>
            <a:rect l="l" t="t" r="r" b="b"/>
            <a:pathLst>
              <a:path w="23542310" h="4935449">
                <a:moveTo>
                  <a:pt x="0" y="0"/>
                </a:moveTo>
                <a:lnTo>
                  <a:pt x="23542310" y="0"/>
                </a:lnTo>
                <a:lnTo>
                  <a:pt x="23542310" y="4935449"/>
                </a:lnTo>
                <a:lnTo>
                  <a:pt x="0" y="4935449"/>
                </a:lnTo>
                <a:lnTo>
                  <a:pt x="0" y="0"/>
                </a:lnTo>
                <a:close/>
              </a:path>
            </a:pathLst>
          </a:custGeom>
          <a:blipFill>
            <a:blip r:embed="rId3"/>
            <a:stretch>
              <a:fillRect l="-1028" r="-1028"/>
            </a:stretch>
          </a:blipFill>
        </p:spPr>
        <p:txBody>
          <a:bodyPr/>
          <a:lstStyle/>
          <a:p>
            <a:endParaRPr lang="en-GB"/>
          </a:p>
        </p:txBody>
      </p:sp>
      <p:sp>
        <p:nvSpPr>
          <p:cNvPr id="4" name="Freeform 4"/>
          <p:cNvSpPr/>
          <p:nvPr/>
        </p:nvSpPr>
        <p:spPr>
          <a:xfrm>
            <a:off x="9144000" y="-1681"/>
            <a:ext cx="8181120" cy="10180127"/>
          </a:xfrm>
          <a:custGeom>
            <a:avLst/>
            <a:gdLst/>
            <a:ahLst/>
            <a:cxnLst/>
            <a:rect l="l" t="t" r="r" b="b"/>
            <a:pathLst>
              <a:path w="8181120" h="10180127">
                <a:moveTo>
                  <a:pt x="0" y="0"/>
                </a:moveTo>
                <a:lnTo>
                  <a:pt x="8181120" y="0"/>
                </a:lnTo>
                <a:lnTo>
                  <a:pt x="8181120" y="10180126"/>
                </a:lnTo>
                <a:lnTo>
                  <a:pt x="0" y="10180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pic>
        <p:nvPicPr>
          <p:cNvPr id="5" name="Picture 5"/>
          <p:cNvPicPr>
            <a:picLocks noChangeAspect="1"/>
          </p:cNvPicPr>
          <p:nvPr/>
        </p:nvPicPr>
        <p:blipFill>
          <a:blip r:embed="rId6"/>
          <a:srcRect/>
          <a:stretch>
            <a:fillRect/>
          </a:stretch>
        </p:blipFill>
        <p:spPr>
          <a:xfrm>
            <a:off x="4212669" y="2467725"/>
            <a:ext cx="5908909" cy="7479631"/>
          </a:xfrm>
          <a:prstGeom prst="rect">
            <a:avLst/>
          </a:prstGeom>
        </p:spPr>
      </p:pic>
      <p:pic>
        <p:nvPicPr>
          <p:cNvPr id="6" name="Picture 6"/>
          <p:cNvPicPr>
            <a:picLocks noChangeAspect="1"/>
          </p:cNvPicPr>
          <p:nvPr/>
        </p:nvPicPr>
        <p:blipFill>
          <a:blip r:embed="rId7"/>
          <a:srcRect/>
          <a:stretch>
            <a:fillRect/>
          </a:stretch>
        </p:blipFill>
        <p:spPr>
          <a:xfrm rot="749360">
            <a:off x="8825693" y="2369569"/>
            <a:ext cx="9402331" cy="5688411"/>
          </a:xfrm>
          <a:prstGeom prst="rect">
            <a:avLst/>
          </a:prstGeom>
        </p:spPr>
      </p:pic>
      <p:sp>
        <p:nvSpPr>
          <p:cNvPr id="7" name="TextBox 7"/>
          <p:cNvSpPr txBox="1"/>
          <p:nvPr/>
        </p:nvSpPr>
        <p:spPr>
          <a:xfrm rot="-502817">
            <a:off x="573284" y="582752"/>
            <a:ext cx="8093635" cy="2346782"/>
          </a:xfrm>
          <a:prstGeom prst="rect">
            <a:avLst/>
          </a:prstGeom>
        </p:spPr>
        <p:txBody>
          <a:bodyPr lIns="0" tIns="0" rIns="0" bIns="0" rtlCol="0" anchor="t">
            <a:spAutoFit/>
          </a:bodyPr>
          <a:lstStyle/>
          <a:p>
            <a:pPr algn="ctr">
              <a:lnSpc>
                <a:spcPts val="9378"/>
              </a:lnSpc>
            </a:pPr>
            <a:r>
              <a:rPr lang="en-US" sz="7214">
                <a:solidFill>
                  <a:srgbClr val="FFC100"/>
                </a:solidFill>
                <a:latin typeface="Architects Daughter"/>
              </a:rPr>
              <a:t>Our focus/theme for this session is...</a:t>
            </a:r>
          </a:p>
        </p:txBody>
      </p:sp>
      <p:sp>
        <p:nvSpPr>
          <p:cNvPr id="8" name="TextBox 8"/>
          <p:cNvSpPr txBox="1"/>
          <p:nvPr/>
        </p:nvSpPr>
        <p:spPr>
          <a:xfrm rot="395797">
            <a:off x="10341908" y="3475468"/>
            <a:ext cx="6117271" cy="4203000"/>
          </a:xfrm>
          <a:prstGeom prst="rect">
            <a:avLst/>
          </a:prstGeom>
        </p:spPr>
        <p:txBody>
          <a:bodyPr lIns="0" tIns="0" rIns="0" bIns="0" rtlCol="0" anchor="t">
            <a:spAutoFit/>
          </a:bodyPr>
          <a:lstStyle/>
          <a:p>
            <a:pPr algn="ctr">
              <a:lnSpc>
                <a:spcPts val="11208"/>
              </a:lnSpc>
            </a:pPr>
            <a:r>
              <a:rPr lang="en-US" sz="8006">
                <a:solidFill>
                  <a:srgbClr val="292929"/>
                </a:solidFill>
                <a:latin typeface="Architects Daughter"/>
              </a:rPr>
              <a:t>Preferential Option for the Poor</a:t>
            </a:r>
          </a:p>
        </p:txBody>
      </p:sp>
      <p:sp>
        <p:nvSpPr>
          <p:cNvPr id="9" name="Freeform 9"/>
          <p:cNvSpPr/>
          <p:nvPr/>
        </p:nvSpPr>
        <p:spPr>
          <a:xfrm>
            <a:off x="16430094" y="307904"/>
            <a:ext cx="1476536" cy="1476536"/>
          </a:xfrm>
          <a:custGeom>
            <a:avLst/>
            <a:gdLst/>
            <a:ahLst/>
            <a:cxnLst/>
            <a:rect l="l" t="t" r="r" b="b"/>
            <a:pathLst>
              <a:path w="1476536" h="1476536">
                <a:moveTo>
                  <a:pt x="0" y="0"/>
                </a:moveTo>
                <a:lnTo>
                  <a:pt x="1476536" y="0"/>
                </a:lnTo>
                <a:lnTo>
                  <a:pt x="1476536" y="1476536"/>
                </a:lnTo>
                <a:lnTo>
                  <a:pt x="0" y="1476536"/>
                </a:lnTo>
                <a:lnTo>
                  <a:pt x="0" y="0"/>
                </a:lnTo>
                <a:close/>
              </a:path>
            </a:pathLst>
          </a:custGeom>
          <a:blipFill>
            <a:blip r:embed="rId8"/>
            <a:stretch>
              <a:fillRect/>
            </a:stretch>
          </a:blipFill>
        </p:spPr>
        <p:txBody>
          <a:bodyPr/>
          <a:lstStyle/>
          <a:p>
            <a:endParaRPr lang="en-GB"/>
          </a:p>
        </p:txBody>
      </p:sp>
      <p:pic>
        <p:nvPicPr>
          <p:cNvPr id="10" name="Picture 10"/>
          <p:cNvPicPr>
            <a:picLocks noChangeAspect="1"/>
          </p:cNvPicPr>
          <p:nvPr/>
        </p:nvPicPr>
        <p:blipFill>
          <a:blip r:embed="rId9"/>
          <a:srcRect/>
          <a:stretch>
            <a:fillRect/>
          </a:stretch>
        </p:blipFill>
        <p:spPr>
          <a:xfrm>
            <a:off x="453623" y="5213774"/>
            <a:ext cx="4092725" cy="4197666"/>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2627155" y="0"/>
            <a:ext cx="23542310" cy="4935449"/>
          </a:xfrm>
          <a:custGeom>
            <a:avLst/>
            <a:gdLst/>
            <a:ahLst/>
            <a:cxnLst/>
            <a:rect l="l" t="t" r="r" b="b"/>
            <a:pathLst>
              <a:path w="23542310" h="4935449">
                <a:moveTo>
                  <a:pt x="0" y="0"/>
                </a:moveTo>
                <a:lnTo>
                  <a:pt x="23542310" y="0"/>
                </a:lnTo>
                <a:lnTo>
                  <a:pt x="23542310" y="4935449"/>
                </a:lnTo>
                <a:lnTo>
                  <a:pt x="0" y="4935449"/>
                </a:lnTo>
                <a:lnTo>
                  <a:pt x="0" y="0"/>
                </a:lnTo>
                <a:close/>
              </a:path>
            </a:pathLst>
          </a:custGeom>
          <a:blipFill>
            <a:blip r:embed="rId3"/>
            <a:stretch>
              <a:fillRect l="-1028" r="-1028"/>
            </a:stretch>
          </a:blipFill>
        </p:spPr>
        <p:txBody>
          <a:bodyPr/>
          <a:lstStyle/>
          <a:p>
            <a:endParaRPr lang="en-GB"/>
          </a:p>
        </p:txBody>
      </p:sp>
      <p:sp>
        <p:nvSpPr>
          <p:cNvPr id="4" name="Freeform 4"/>
          <p:cNvSpPr/>
          <p:nvPr/>
        </p:nvSpPr>
        <p:spPr>
          <a:xfrm rot="-426653">
            <a:off x="823950" y="1099231"/>
            <a:ext cx="3790815" cy="3615490"/>
          </a:xfrm>
          <a:custGeom>
            <a:avLst/>
            <a:gdLst/>
            <a:ahLst/>
            <a:cxnLst/>
            <a:rect l="l" t="t" r="r" b="b"/>
            <a:pathLst>
              <a:path w="3790815" h="3615490">
                <a:moveTo>
                  <a:pt x="0" y="0"/>
                </a:moveTo>
                <a:lnTo>
                  <a:pt x="3790815" y="0"/>
                </a:lnTo>
                <a:lnTo>
                  <a:pt x="3790815" y="3615490"/>
                </a:lnTo>
                <a:lnTo>
                  <a:pt x="0" y="3615490"/>
                </a:lnTo>
                <a:lnTo>
                  <a:pt x="0" y="0"/>
                </a:lnTo>
                <a:close/>
              </a:path>
            </a:pathLst>
          </a:custGeom>
          <a:blipFill>
            <a:blip r:embed="rId4"/>
            <a:stretch>
              <a:fillRect/>
            </a:stretch>
          </a:blipFill>
        </p:spPr>
        <p:txBody>
          <a:bodyPr/>
          <a:lstStyle/>
          <a:p>
            <a:endParaRPr lang="en-GB"/>
          </a:p>
        </p:txBody>
      </p:sp>
      <p:sp>
        <p:nvSpPr>
          <p:cNvPr id="5" name="Freeform 5"/>
          <p:cNvSpPr/>
          <p:nvPr/>
        </p:nvSpPr>
        <p:spPr>
          <a:xfrm>
            <a:off x="9144000" y="-1681"/>
            <a:ext cx="8181120" cy="10180127"/>
          </a:xfrm>
          <a:custGeom>
            <a:avLst/>
            <a:gdLst/>
            <a:ahLst/>
            <a:cxnLst/>
            <a:rect l="l" t="t" r="r" b="b"/>
            <a:pathLst>
              <a:path w="8181120" h="10180127">
                <a:moveTo>
                  <a:pt x="0" y="0"/>
                </a:moveTo>
                <a:lnTo>
                  <a:pt x="8181120" y="0"/>
                </a:lnTo>
                <a:lnTo>
                  <a:pt x="8181120" y="10180126"/>
                </a:lnTo>
                <a:lnTo>
                  <a:pt x="0" y="10180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6" name="Picture 6"/>
          <p:cNvPicPr>
            <a:picLocks noChangeAspect="1"/>
          </p:cNvPicPr>
          <p:nvPr/>
        </p:nvPicPr>
        <p:blipFill>
          <a:blip r:embed="rId7"/>
          <a:srcRect/>
          <a:stretch>
            <a:fillRect/>
          </a:stretch>
        </p:blipFill>
        <p:spPr>
          <a:xfrm rot="749360">
            <a:off x="10449697" y="2038475"/>
            <a:ext cx="6123218" cy="3704547"/>
          </a:xfrm>
          <a:prstGeom prst="rect">
            <a:avLst/>
          </a:prstGeom>
        </p:spPr>
      </p:pic>
      <p:pic>
        <p:nvPicPr>
          <p:cNvPr id="7" name="Picture 7"/>
          <p:cNvPicPr>
            <a:picLocks noChangeAspect="1"/>
          </p:cNvPicPr>
          <p:nvPr/>
        </p:nvPicPr>
        <p:blipFill>
          <a:blip r:embed="rId8"/>
          <a:srcRect/>
          <a:stretch>
            <a:fillRect/>
          </a:stretch>
        </p:blipFill>
        <p:spPr>
          <a:xfrm rot="1245330">
            <a:off x="5666454" y="247726"/>
            <a:ext cx="3477546" cy="5391545"/>
          </a:xfrm>
          <a:prstGeom prst="rect">
            <a:avLst/>
          </a:prstGeom>
        </p:spPr>
      </p:pic>
      <p:sp>
        <p:nvSpPr>
          <p:cNvPr id="8" name="TextBox 8"/>
          <p:cNvSpPr txBox="1"/>
          <p:nvPr/>
        </p:nvSpPr>
        <p:spPr>
          <a:xfrm rot="-414784">
            <a:off x="192458" y="5697888"/>
            <a:ext cx="9426178" cy="3927475"/>
          </a:xfrm>
          <a:prstGeom prst="rect">
            <a:avLst/>
          </a:prstGeom>
        </p:spPr>
        <p:txBody>
          <a:bodyPr lIns="0" tIns="0" rIns="0" bIns="0" rtlCol="0" anchor="t">
            <a:spAutoFit/>
          </a:bodyPr>
          <a:lstStyle/>
          <a:p>
            <a:pPr algn="ctr">
              <a:lnSpc>
                <a:spcPts val="10400"/>
              </a:lnSpc>
            </a:pPr>
            <a:r>
              <a:rPr lang="en-US" sz="8000">
                <a:solidFill>
                  <a:srgbClr val="FFC100"/>
                </a:solidFill>
                <a:latin typeface="Architects Daughter"/>
              </a:rPr>
              <a:t>What do you think</a:t>
            </a:r>
            <a:r>
              <a:rPr lang="en-US" sz="8000">
                <a:solidFill>
                  <a:srgbClr val="FFDE59"/>
                </a:solidFill>
                <a:latin typeface="Architects Daughter"/>
              </a:rPr>
              <a:t> </a:t>
            </a:r>
            <a:r>
              <a:rPr lang="en-US" sz="8000">
                <a:solidFill>
                  <a:srgbClr val="FFFFFF"/>
                </a:solidFill>
                <a:latin typeface="Architects Daughter"/>
              </a:rPr>
              <a:t>‘preferential’</a:t>
            </a:r>
            <a:r>
              <a:rPr lang="en-US" sz="8000">
                <a:solidFill>
                  <a:srgbClr val="FFDE59"/>
                </a:solidFill>
                <a:latin typeface="Architects Daughter"/>
              </a:rPr>
              <a:t> </a:t>
            </a:r>
            <a:r>
              <a:rPr lang="en-US" sz="8000">
                <a:solidFill>
                  <a:srgbClr val="FFC100"/>
                </a:solidFill>
                <a:latin typeface="Architects Daughter"/>
              </a:rPr>
              <a:t>means?</a:t>
            </a:r>
          </a:p>
        </p:txBody>
      </p:sp>
      <p:sp>
        <p:nvSpPr>
          <p:cNvPr id="9" name="TextBox 9"/>
          <p:cNvSpPr txBox="1"/>
          <p:nvPr/>
        </p:nvSpPr>
        <p:spPr>
          <a:xfrm rot="395797">
            <a:off x="10342958" y="3457252"/>
            <a:ext cx="5800131" cy="4203000"/>
          </a:xfrm>
          <a:prstGeom prst="rect">
            <a:avLst/>
          </a:prstGeom>
        </p:spPr>
        <p:txBody>
          <a:bodyPr lIns="0" tIns="0" rIns="0" bIns="0" rtlCol="0" anchor="t">
            <a:spAutoFit/>
          </a:bodyPr>
          <a:lstStyle/>
          <a:p>
            <a:pPr algn="ctr">
              <a:lnSpc>
                <a:spcPts val="11208"/>
              </a:lnSpc>
            </a:pPr>
            <a:r>
              <a:rPr lang="en-US" sz="8006">
                <a:solidFill>
                  <a:srgbClr val="292929"/>
                </a:solidFill>
                <a:latin typeface="Architects Daughter"/>
              </a:rPr>
              <a:t>Preferential Option for the Poor</a:t>
            </a:r>
          </a:p>
        </p:txBody>
      </p:sp>
      <p:sp>
        <p:nvSpPr>
          <p:cNvPr id="10" name="Freeform 10"/>
          <p:cNvSpPr/>
          <p:nvPr/>
        </p:nvSpPr>
        <p:spPr>
          <a:xfrm>
            <a:off x="16430094" y="307904"/>
            <a:ext cx="1476536" cy="1476536"/>
          </a:xfrm>
          <a:custGeom>
            <a:avLst/>
            <a:gdLst/>
            <a:ahLst/>
            <a:cxnLst/>
            <a:rect l="l" t="t" r="r" b="b"/>
            <a:pathLst>
              <a:path w="1476536" h="1476536">
                <a:moveTo>
                  <a:pt x="0" y="0"/>
                </a:moveTo>
                <a:lnTo>
                  <a:pt x="1476536" y="0"/>
                </a:lnTo>
                <a:lnTo>
                  <a:pt x="1476536" y="1476536"/>
                </a:lnTo>
                <a:lnTo>
                  <a:pt x="0" y="1476536"/>
                </a:lnTo>
                <a:lnTo>
                  <a:pt x="0" y="0"/>
                </a:lnTo>
                <a:close/>
              </a:path>
            </a:pathLst>
          </a:custGeom>
          <a:blipFill>
            <a:blip r:embed="rId9"/>
            <a:stretch>
              <a:fillRect/>
            </a:stretch>
          </a:blipFill>
        </p:spPr>
        <p:txBody>
          <a:bodyPr/>
          <a:lstStyle/>
          <a:p>
            <a:endParaRPr lang="en-GB"/>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8905830" y="-476403"/>
            <a:ext cx="13672411" cy="6542733"/>
          </a:xfrm>
          <a:custGeom>
            <a:avLst/>
            <a:gdLst/>
            <a:ahLst/>
            <a:cxnLst/>
            <a:rect l="l" t="t" r="r" b="b"/>
            <a:pathLst>
              <a:path w="13672411" h="6542733">
                <a:moveTo>
                  <a:pt x="13672411" y="0"/>
                </a:moveTo>
                <a:lnTo>
                  <a:pt x="0" y="0"/>
                </a:lnTo>
                <a:lnTo>
                  <a:pt x="0" y="6542733"/>
                </a:lnTo>
                <a:lnTo>
                  <a:pt x="13672411" y="6542733"/>
                </a:lnTo>
                <a:lnTo>
                  <a:pt x="13672411" y="0"/>
                </a:lnTo>
                <a:close/>
              </a:path>
            </a:pathLst>
          </a:custGeom>
          <a:blipFill>
            <a:blip r:embed="rId3"/>
            <a:stretch>
              <a:fillRect t="-1699"/>
            </a:stretch>
          </a:blipFill>
        </p:spPr>
        <p:txBody>
          <a:bodyPr/>
          <a:lstStyle/>
          <a:p>
            <a:endParaRPr lang="en-GB"/>
          </a:p>
        </p:txBody>
      </p:sp>
      <p:sp>
        <p:nvSpPr>
          <p:cNvPr id="4" name="Freeform 4"/>
          <p:cNvSpPr/>
          <p:nvPr/>
        </p:nvSpPr>
        <p:spPr>
          <a:xfrm>
            <a:off x="16592748" y="362148"/>
            <a:ext cx="1333104" cy="1333104"/>
          </a:xfrm>
          <a:custGeom>
            <a:avLst/>
            <a:gdLst/>
            <a:ahLst/>
            <a:cxnLst/>
            <a:rect l="l" t="t" r="r" b="b"/>
            <a:pathLst>
              <a:path w="1333104" h="1333104">
                <a:moveTo>
                  <a:pt x="0" y="0"/>
                </a:moveTo>
                <a:lnTo>
                  <a:pt x="1333104" y="0"/>
                </a:lnTo>
                <a:lnTo>
                  <a:pt x="1333104" y="1333104"/>
                </a:lnTo>
                <a:lnTo>
                  <a:pt x="0" y="1333104"/>
                </a:lnTo>
                <a:lnTo>
                  <a:pt x="0" y="0"/>
                </a:lnTo>
                <a:close/>
              </a:path>
            </a:pathLst>
          </a:custGeom>
          <a:blipFill>
            <a:blip r:embed="rId4"/>
            <a:stretch>
              <a:fillRect/>
            </a:stretch>
          </a:blipFill>
        </p:spPr>
        <p:txBody>
          <a:bodyPr/>
          <a:lstStyle/>
          <a:p>
            <a:endParaRPr lang="en-GB"/>
          </a:p>
        </p:txBody>
      </p:sp>
      <p:sp>
        <p:nvSpPr>
          <p:cNvPr id="5" name="Freeform 5"/>
          <p:cNvSpPr/>
          <p:nvPr/>
        </p:nvSpPr>
        <p:spPr>
          <a:xfrm>
            <a:off x="277429" y="362148"/>
            <a:ext cx="2550789" cy="2432815"/>
          </a:xfrm>
          <a:custGeom>
            <a:avLst/>
            <a:gdLst/>
            <a:ahLst/>
            <a:cxnLst/>
            <a:rect l="l" t="t" r="r" b="b"/>
            <a:pathLst>
              <a:path w="2550789" h="2432815">
                <a:moveTo>
                  <a:pt x="0" y="0"/>
                </a:moveTo>
                <a:lnTo>
                  <a:pt x="2550789" y="0"/>
                </a:lnTo>
                <a:lnTo>
                  <a:pt x="2550789" y="2432816"/>
                </a:lnTo>
                <a:lnTo>
                  <a:pt x="0" y="2432816"/>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3034078" y="527031"/>
            <a:ext cx="13078399" cy="1896069"/>
          </a:xfrm>
          <a:prstGeom prst="rect">
            <a:avLst/>
          </a:prstGeom>
        </p:spPr>
        <p:txBody>
          <a:bodyPr lIns="0" tIns="0" rIns="0" bIns="0" rtlCol="0" anchor="t">
            <a:spAutoFit/>
          </a:bodyPr>
          <a:lstStyle/>
          <a:p>
            <a:pPr algn="ctr">
              <a:lnSpc>
                <a:spcPts val="7476"/>
              </a:lnSpc>
            </a:pPr>
            <a:r>
              <a:rPr lang="en-US" sz="6796" spc="-271">
                <a:solidFill>
                  <a:srgbClr val="FFC100"/>
                </a:solidFill>
                <a:latin typeface="Architects Daughter"/>
              </a:rPr>
              <a:t>Caring for those who are less well off is everyone’s responsibility.</a:t>
            </a:r>
          </a:p>
        </p:txBody>
      </p:sp>
      <p:sp>
        <p:nvSpPr>
          <p:cNvPr id="7" name="Freeform 7"/>
          <p:cNvSpPr/>
          <p:nvPr/>
        </p:nvSpPr>
        <p:spPr>
          <a:xfrm>
            <a:off x="9743554" y="2423100"/>
            <a:ext cx="8932689" cy="8555841"/>
          </a:xfrm>
          <a:custGeom>
            <a:avLst/>
            <a:gdLst/>
            <a:ahLst/>
            <a:cxnLst/>
            <a:rect l="l" t="t" r="r" b="b"/>
            <a:pathLst>
              <a:path w="8932689" h="8555841">
                <a:moveTo>
                  <a:pt x="0" y="0"/>
                </a:moveTo>
                <a:lnTo>
                  <a:pt x="8932689" y="0"/>
                </a:lnTo>
                <a:lnTo>
                  <a:pt x="8932689" y="8555841"/>
                </a:lnTo>
                <a:lnTo>
                  <a:pt x="0" y="8555841"/>
                </a:lnTo>
                <a:lnTo>
                  <a:pt x="0" y="0"/>
                </a:lnTo>
                <a:close/>
              </a:path>
            </a:pathLst>
          </a:custGeom>
          <a:blipFill>
            <a:blip r:embed="rId6"/>
            <a:stretch>
              <a:fillRect/>
            </a:stretch>
          </a:blipFill>
        </p:spPr>
        <p:txBody>
          <a:bodyPr/>
          <a:lstStyle/>
          <a:p>
            <a:endParaRPr lang="en-GB"/>
          </a:p>
        </p:txBody>
      </p:sp>
      <p:sp>
        <p:nvSpPr>
          <p:cNvPr id="8" name="TextBox 8"/>
          <p:cNvSpPr txBox="1"/>
          <p:nvPr/>
        </p:nvSpPr>
        <p:spPr>
          <a:xfrm>
            <a:off x="277429" y="3348989"/>
            <a:ext cx="10028549" cy="5909311"/>
          </a:xfrm>
          <a:prstGeom prst="rect">
            <a:avLst/>
          </a:prstGeom>
        </p:spPr>
        <p:txBody>
          <a:bodyPr lIns="0" tIns="0" rIns="0" bIns="0" rtlCol="0" anchor="t">
            <a:spAutoFit/>
          </a:bodyPr>
          <a:lstStyle/>
          <a:p>
            <a:pPr algn="ctr">
              <a:lnSpc>
                <a:spcPts val="7755"/>
              </a:lnSpc>
            </a:pPr>
            <a:r>
              <a:rPr lang="en-US" sz="7050" spc="-282">
                <a:solidFill>
                  <a:srgbClr val="FFFFFF"/>
                </a:solidFill>
                <a:latin typeface="Architects Daughter"/>
              </a:rPr>
              <a:t> </a:t>
            </a:r>
            <a:r>
              <a:rPr lang="en-US" sz="7050" spc="-282">
                <a:solidFill>
                  <a:srgbClr val="FBEA49"/>
                </a:solidFill>
                <a:latin typeface="Architects Daughter"/>
              </a:rPr>
              <a:t>‘Preferential care‘ </a:t>
            </a:r>
            <a:r>
              <a:rPr lang="en-US" sz="7050" spc="-282">
                <a:solidFill>
                  <a:srgbClr val="FFFFFF"/>
                </a:solidFill>
                <a:latin typeface="Architects Daughter"/>
              </a:rPr>
              <a:t>should be shown to vulnerable and marginalised people, whose needs and rights are given special attention in God’s eyes.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699547" flipH="1">
            <a:off x="8905830" y="-476403"/>
            <a:ext cx="13672411" cy="6542733"/>
          </a:xfrm>
          <a:custGeom>
            <a:avLst/>
            <a:gdLst/>
            <a:ahLst/>
            <a:cxnLst/>
            <a:rect l="l" t="t" r="r" b="b"/>
            <a:pathLst>
              <a:path w="13672411" h="6542733">
                <a:moveTo>
                  <a:pt x="13672411" y="0"/>
                </a:moveTo>
                <a:lnTo>
                  <a:pt x="0" y="0"/>
                </a:lnTo>
                <a:lnTo>
                  <a:pt x="0" y="6542733"/>
                </a:lnTo>
                <a:lnTo>
                  <a:pt x="13672411" y="6542733"/>
                </a:lnTo>
                <a:lnTo>
                  <a:pt x="13672411" y="0"/>
                </a:lnTo>
                <a:close/>
              </a:path>
            </a:pathLst>
          </a:custGeom>
          <a:blipFill>
            <a:blip r:embed="rId3"/>
            <a:stretch>
              <a:fillRect t="-1699"/>
            </a:stretch>
          </a:blipFill>
        </p:spPr>
        <p:txBody>
          <a:bodyPr/>
          <a:lstStyle/>
          <a:p>
            <a:endParaRPr lang="en-GB"/>
          </a:p>
        </p:txBody>
      </p:sp>
      <p:sp>
        <p:nvSpPr>
          <p:cNvPr id="4" name="Freeform 4"/>
          <p:cNvSpPr/>
          <p:nvPr/>
        </p:nvSpPr>
        <p:spPr>
          <a:xfrm>
            <a:off x="16592748" y="362148"/>
            <a:ext cx="1333104" cy="1333104"/>
          </a:xfrm>
          <a:custGeom>
            <a:avLst/>
            <a:gdLst/>
            <a:ahLst/>
            <a:cxnLst/>
            <a:rect l="l" t="t" r="r" b="b"/>
            <a:pathLst>
              <a:path w="1333104" h="1333104">
                <a:moveTo>
                  <a:pt x="0" y="0"/>
                </a:moveTo>
                <a:lnTo>
                  <a:pt x="1333104" y="0"/>
                </a:lnTo>
                <a:lnTo>
                  <a:pt x="1333104" y="1333104"/>
                </a:lnTo>
                <a:lnTo>
                  <a:pt x="0" y="1333104"/>
                </a:lnTo>
                <a:lnTo>
                  <a:pt x="0" y="0"/>
                </a:lnTo>
                <a:close/>
              </a:path>
            </a:pathLst>
          </a:custGeom>
          <a:blipFill>
            <a:blip r:embed="rId4"/>
            <a:stretch>
              <a:fillRect/>
            </a:stretch>
          </a:blipFill>
        </p:spPr>
        <p:txBody>
          <a:bodyPr/>
          <a:lstStyle/>
          <a:p>
            <a:endParaRPr lang="en-GB"/>
          </a:p>
        </p:txBody>
      </p:sp>
      <p:sp>
        <p:nvSpPr>
          <p:cNvPr id="5" name="TextBox 5"/>
          <p:cNvSpPr txBox="1"/>
          <p:nvPr/>
        </p:nvSpPr>
        <p:spPr>
          <a:xfrm>
            <a:off x="8377359" y="3289753"/>
            <a:ext cx="9548493" cy="6224905"/>
          </a:xfrm>
          <a:prstGeom prst="rect">
            <a:avLst/>
          </a:prstGeom>
        </p:spPr>
        <p:txBody>
          <a:bodyPr lIns="0" tIns="0" rIns="0" bIns="0" rtlCol="0" anchor="t">
            <a:spAutoFit/>
          </a:bodyPr>
          <a:lstStyle/>
          <a:p>
            <a:pPr algn="ctr">
              <a:lnSpc>
                <a:spcPts val="7040"/>
              </a:lnSpc>
            </a:pPr>
            <a:r>
              <a:rPr lang="en-US" sz="6400" spc="-256">
                <a:solidFill>
                  <a:srgbClr val="FFC100"/>
                </a:solidFill>
                <a:latin typeface="Architects Daughter"/>
              </a:rPr>
              <a:t>When Jesus was being questioned by the Sadducees and the Pharisees about which was the greatest commandment of all, he gave them the </a:t>
            </a:r>
          </a:p>
          <a:p>
            <a:pPr algn="ctr">
              <a:lnSpc>
                <a:spcPts val="7040"/>
              </a:lnSpc>
            </a:pPr>
            <a:r>
              <a:rPr lang="en-US" sz="6400" spc="-256">
                <a:solidFill>
                  <a:srgbClr val="FFC100"/>
                </a:solidFill>
                <a:latin typeface="Architects Daughter"/>
              </a:rPr>
              <a:t>following answer...</a:t>
            </a:r>
          </a:p>
        </p:txBody>
      </p:sp>
      <p:sp>
        <p:nvSpPr>
          <p:cNvPr id="6" name="Freeform 6"/>
          <p:cNvSpPr/>
          <p:nvPr/>
        </p:nvSpPr>
        <p:spPr>
          <a:xfrm>
            <a:off x="0" y="0"/>
            <a:ext cx="8129051" cy="10281803"/>
          </a:xfrm>
          <a:custGeom>
            <a:avLst/>
            <a:gdLst/>
            <a:ahLst/>
            <a:cxnLst/>
            <a:rect l="l" t="t" r="r" b="b"/>
            <a:pathLst>
              <a:path w="8129051" h="10281803">
                <a:moveTo>
                  <a:pt x="0" y="0"/>
                </a:moveTo>
                <a:lnTo>
                  <a:pt x="8129051" y="0"/>
                </a:lnTo>
                <a:lnTo>
                  <a:pt x="8129051" y="10281803"/>
                </a:lnTo>
                <a:lnTo>
                  <a:pt x="0" y="10281803"/>
                </a:lnTo>
                <a:lnTo>
                  <a:pt x="0" y="0"/>
                </a:lnTo>
                <a:close/>
              </a:path>
            </a:pathLst>
          </a:custGeom>
          <a:blipFill>
            <a:blip r:embed="rId5"/>
            <a:stretch>
              <a:fillRect/>
            </a:stretch>
          </a:blipFill>
        </p:spPr>
        <p:txBody>
          <a:bodyPr/>
          <a:lstStyle/>
          <a:p>
            <a:endParaRPr lang="en-GB"/>
          </a:p>
        </p:txBody>
      </p:sp>
      <p:sp>
        <p:nvSpPr>
          <p:cNvPr id="7" name="Freeform 7"/>
          <p:cNvSpPr/>
          <p:nvPr/>
        </p:nvSpPr>
        <p:spPr>
          <a:xfrm rot="-1209470">
            <a:off x="7781213" y="390012"/>
            <a:ext cx="2725574" cy="2599516"/>
          </a:xfrm>
          <a:custGeom>
            <a:avLst/>
            <a:gdLst/>
            <a:ahLst/>
            <a:cxnLst/>
            <a:rect l="l" t="t" r="r" b="b"/>
            <a:pathLst>
              <a:path w="2725574" h="2599516">
                <a:moveTo>
                  <a:pt x="0" y="0"/>
                </a:moveTo>
                <a:lnTo>
                  <a:pt x="2725574" y="0"/>
                </a:lnTo>
                <a:lnTo>
                  <a:pt x="2725574" y="2599517"/>
                </a:lnTo>
                <a:lnTo>
                  <a:pt x="0" y="2599517"/>
                </a:lnTo>
                <a:lnTo>
                  <a:pt x="0" y="0"/>
                </a:lnTo>
                <a:close/>
              </a:path>
            </a:pathLst>
          </a:custGeom>
          <a:blipFill>
            <a:blip r:embed="rId6"/>
            <a:stretch>
              <a:fillRect/>
            </a:stretch>
          </a:blipFill>
        </p:spPr>
        <p:txBody>
          <a:bodyPr/>
          <a:lstStyle/>
          <a:p>
            <a:endParaRPr lang="en-GB"/>
          </a:p>
        </p:txBody>
      </p:sp>
      <p:sp>
        <p:nvSpPr>
          <p:cNvPr id="8" name="Freeform 8"/>
          <p:cNvSpPr/>
          <p:nvPr/>
        </p:nvSpPr>
        <p:spPr>
          <a:xfrm rot="2347118">
            <a:off x="10954988" y="1210252"/>
            <a:ext cx="1866347" cy="1780029"/>
          </a:xfrm>
          <a:custGeom>
            <a:avLst/>
            <a:gdLst/>
            <a:ahLst/>
            <a:cxnLst/>
            <a:rect l="l" t="t" r="r" b="b"/>
            <a:pathLst>
              <a:path w="1866347" h="1780029">
                <a:moveTo>
                  <a:pt x="0" y="0"/>
                </a:moveTo>
                <a:lnTo>
                  <a:pt x="1866347" y="0"/>
                </a:lnTo>
                <a:lnTo>
                  <a:pt x="1866347" y="1780028"/>
                </a:lnTo>
                <a:lnTo>
                  <a:pt x="0" y="1780028"/>
                </a:lnTo>
                <a:lnTo>
                  <a:pt x="0" y="0"/>
                </a:lnTo>
                <a:close/>
              </a:path>
            </a:pathLst>
          </a:custGeom>
          <a:blipFill>
            <a:blip r:embed="rId6"/>
            <a:stretch>
              <a:fillRect/>
            </a:stretch>
          </a:blipFill>
        </p:spPr>
        <p:txBody>
          <a:bodyPr/>
          <a:lstStyle/>
          <a:p>
            <a:endParaRPr lang="en-GB"/>
          </a:p>
        </p:txBody>
      </p:sp>
      <p:sp>
        <p:nvSpPr>
          <p:cNvPr id="9" name="Freeform 9"/>
          <p:cNvSpPr/>
          <p:nvPr/>
        </p:nvSpPr>
        <p:spPr>
          <a:xfrm rot="1547753">
            <a:off x="13594042" y="316508"/>
            <a:ext cx="2590239" cy="2470440"/>
          </a:xfrm>
          <a:custGeom>
            <a:avLst/>
            <a:gdLst/>
            <a:ahLst/>
            <a:cxnLst/>
            <a:rect l="l" t="t" r="r" b="b"/>
            <a:pathLst>
              <a:path w="2590239" h="2470440">
                <a:moveTo>
                  <a:pt x="0" y="0"/>
                </a:moveTo>
                <a:lnTo>
                  <a:pt x="2590238" y="0"/>
                </a:lnTo>
                <a:lnTo>
                  <a:pt x="2590238" y="2470440"/>
                </a:lnTo>
                <a:lnTo>
                  <a:pt x="0" y="2470440"/>
                </a:lnTo>
                <a:lnTo>
                  <a:pt x="0" y="0"/>
                </a:lnTo>
                <a:close/>
              </a:path>
            </a:pathLst>
          </a:custGeom>
          <a:blipFill>
            <a:blip r:embed="rId6"/>
            <a:stretch>
              <a:fillRect/>
            </a:stretch>
          </a:blipFill>
        </p:spPr>
        <p:txBody>
          <a:bodyPr/>
          <a:lstStyle/>
          <a:p>
            <a:endParaRPr lang="en-GB"/>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a:off x="2041685" y="361781"/>
            <a:ext cx="13876089" cy="9247112"/>
          </a:xfrm>
          <a:custGeom>
            <a:avLst/>
            <a:gdLst/>
            <a:ahLst/>
            <a:cxnLst/>
            <a:rect l="l" t="t" r="r" b="b"/>
            <a:pathLst>
              <a:path w="13876089" h="9247112">
                <a:moveTo>
                  <a:pt x="0" y="0"/>
                </a:moveTo>
                <a:lnTo>
                  <a:pt x="13876089" y="0"/>
                </a:lnTo>
                <a:lnTo>
                  <a:pt x="13876089" y="9247112"/>
                </a:lnTo>
                <a:lnTo>
                  <a:pt x="0" y="9247112"/>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3923885" y="869962"/>
            <a:ext cx="10898426" cy="7628573"/>
          </a:xfrm>
          <a:prstGeom prst="rect">
            <a:avLst/>
          </a:prstGeom>
        </p:spPr>
        <p:txBody>
          <a:bodyPr lIns="0" tIns="0" rIns="0" bIns="0" rtlCol="0" anchor="t">
            <a:spAutoFit/>
          </a:bodyPr>
          <a:lstStyle/>
          <a:p>
            <a:pPr algn="ctr">
              <a:lnSpc>
                <a:spcPts val="8194"/>
              </a:lnSpc>
            </a:pPr>
            <a:r>
              <a:rPr lang="en-US" sz="5499" spc="-219">
                <a:solidFill>
                  <a:srgbClr val="292929"/>
                </a:solidFill>
                <a:latin typeface="Architects Daughter"/>
              </a:rPr>
              <a:t>‘Love the Lord your God with all your heart and with all your soul and with all your mind.’ This is the first and greatest commandment. And the second is like it: ‘Love your neighbour as yourself.’</a:t>
            </a:r>
          </a:p>
          <a:p>
            <a:pPr algn="ctr">
              <a:lnSpc>
                <a:spcPts val="11920"/>
              </a:lnSpc>
            </a:pPr>
            <a:r>
              <a:rPr lang="en-US" sz="8000" spc="-320">
                <a:solidFill>
                  <a:srgbClr val="1C68BB"/>
                </a:solidFill>
                <a:latin typeface="Architects Daughter"/>
              </a:rPr>
              <a:t>Matthew 22: 37-39</a:t>
            </a:r>
          </a:p>
        </p:txBody>
      </p:sp>
      <p:sp>
        <p:nvSpPr>
          <p:cNvPr id="5" name="Freeform 5"/>
          <p:cNvSpPr/>
          <p:nvPr/>
        </p:nvSpPr>
        <p:spPr>
          <a:xfrm>
            <a:off x="16219796" y="361781"/>
            <a:ext cx="1697877" cy="1679422"/>
          </a:xfrm>
          <a:custGeom>
            <a:avLst/>
            <a:gdLst/>
            <a:ahLst/>
            <a:cxnLst/>
            <a:rect l="l" t="t" r="r" b="b"/>
            <a:pathLst>
              <a:path w="1697877" h="1679422">
                <a:moveTo>
                  <a:pt x="0" y="0"/>
                </a:moveTo>
                <a:lnTo>
                  <a:pt x="1697877" y="0"/>
                </a:lnTo>
                <a:lnTo>
                  <a:pt x="1697877" y="1679421"/>
                </a:lnTo>
                <a:lnTo>
                  <a:pt x="0" y="1679421"/>
                </a:lnTo>
                <a:lnTo>
                  <a:pt x="0" y="0"/>
                </a:lnTo>
                <a:close/>
              </a:path>
            </a:pathLst>
          </a:custGeom>
          <a:blipFill>
            <a:blip r:embed="rId4"/>
            <a:stretch>
              <a:fillRect/>
            </a:stretch>
          </a:blipFill>
        </p:spPr>
        <p:txBody>
          <a:bodyPr/>
          <a:lstStyle/>
          <a:p>
            <a:endParaRPr lang="en-GB"/>
          </a:p>
        </p:txBody>
      </p:sp>
      <p:sp>
        <p:nvSpPr>
          <p:cNvPr id="6" name="Freeform 6"/>
          <p:cNvSpPr/>
          <p:nvPr/>
        </p:nvSpPr>
        <p:spPr>
          <a:xfrm rot="-1209470">
            <a:off x="220120" y="931543"/>
            <a:ext cx="3266947" cy="3115851"/>
          </a:xfrm>
          <a:custGeom>
            <a:avLst/>
            <a:gdLst/>
            <a:ahLst/>
            <a:cxnLst/>
            <a:rect l="l" t="t" r="r" b="b"/>
            <a:pathLst>
              <a:path w="3266947" h="3115851">
                <a:moveTo>
                  <a:pt x="0" y="0"/>
                </a:moveTo>
                <a:lnTo>
                  <a:pt x="3266948" y="0"/>
                </a:lnTo>
                <a:lnTo>
                  <a:pt x="3266948" y="3115851"/>
                </a:lnTo>
                <a:lnTo>
                  <a:pt x="0" y="3115851"/>
                </a:lnTo>
                <a:lnTo>
                  <a:pt x="0" y="0"/>
                </a:lnTo>
                <a:close/>
              </a:path>
            </a:pathLst>
          </a:custGeom>
          <a:blipFill>
            <a:blip r:embed="rId5"/>
            <a:stretch>
              <a:fillRect/>
            </a:stretch>
          </a:blipFill>
        </p:spPr>
        <p:txBody>
          <a:bodyPr/>
          <a:lstStyle/>
          <a:p>
            <a:endParaRPr lang="en-GB"/>
          </a:p>
        </p:txBody>
      </p:sp>
      <p:sp>
        <p:nvSpPr>
          <p:cNvPr id="7" name="Freeform 7"/>
          <p:cNvSpPr/>
          <p:nvPr/>
        </p:nvSpPr>
        <p:spPr>
          <a:xfrm rot="1425949">
            <a:off x="16256563" y="3981077"/>
            <a:ext cx="1624344" cy="1549218"/>
          </a:xfrm>
          <a:custGeom>
            <a:avLst/>
            <a:gdLst/>
            <a:ahLst/>
            <a:cxnLst/>
            <a:rect l="l" t="t" r="r" b="b"/>
            <a:pathLst>
              <a:path w="1624344" h="1549218">
                <a:moveTo>
                  <a:pt x="0" y="0"/>
                </a:moveTo>
                <a:lnTo>
                  <a:pt x="1624344" y="0"/>
                </a:lnTo>
                <a:lnTo>
                  <a:pt x="1624344" y="1549218"/>
                </a:lnTo>
                <a:lnTo>
                  <a:pt x="0" y="1549218"/>
                </a:lnTo>
                <a:lnTo>
                  <a:pt x="0" y="0"/>
                </a:lnTo>
                <a:close/>
              </a:path>
            </a:pathLst>
          </a:custGeom>
          <a:blipFill>
            <a:blip r:embed="rId5"/>
            <a:stretch>
              <a:fillRect/>
            </a:stretch>
          </a:blipFill>
        </p:spPr>
        <p:txBody>
          <a:bodyPr/>
          <a:lstStyle/>
          <a:p>
            <a:endParaRPr lang="en-GB"/>
          </a:p>
        </p:txBody>
      </p:sp>
      <p:pic>
        <p:nvPicPr>
          <p:cNvPr id="8" name="Picture 8"/>
          <p:cNvPicPr>
            <a:picLocks noChangeAspect="1"/>
          </p:cNvPicPr>
          <p:nvPr/>
        </p:nvPicPr>
        <p:blipFill>
          <a:blip r:embed="rId6"/>
          <a:srcRect/>
          <a:stretch>
            <a:fillRect/>
          </a:stretch>
        </p:blipFill>
        <p:spPr>
          <a:xfrm>
            <a:off x="13999712" y="5791913"/>
            <a:ext cx="4124489" cy="4274082"/>
          </a:xfrm>
          <a:prstGeom prst="rect">
            <a:avLst/>
          </a:prstGeom>
        </p:spPr>
      </p:pic>
      <p:sp>
        <p:nvSpPr>
          <p:cNvPr id="9" name="Freeform 9"/>
          <p:cNvSpPr/>
          <p:nvPr/>
        </p:nvSpPr>
        <p:spPr>
          <a:xfrm>
            <a:off x="292460" y="5397706"/>
            <a:ext cx="4869141" cy="4668289"/>
          </a:xfrm>
          <a:custGeom>
            <a:avLst/>
            <a:gdLst/>
            <a:ahLst/>
            <a:cxnLst/>
            <a:rect l="l" t="t" r="r" b="b"/>
            <a:pathLst>
              <a:path w="4869141" h="4668289">
                <a:moveTo>
                  <a:pt x="0" y="0"/>
                </a:moveTo>
                <a:lnTo>
                  <a:pt x="4869141" y="0"/>
                </a:lnTo>
                <a:lnTo>
                  <a:pt x="4869141" y="4668289"/>
                </a:lnTo>
                <a:lnTo>
                  <a:pt x="0" y="46682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a:off x="15488356" y="7768738"/>
            <a:ext cx="2151151" cy="2051660"/>
          </a:xfrm>
          <a:custGeom>
            <a:avLst/>
            <a:gdLst/>
            <a:ahLst/>
            <a:cxnLst/>
            <a:rect l="l" t="t" r="r" b="b"/>
            <a:pathLst>
              <a:path w="2151151" h="2051660">
                <a:moveTo>
                  <a:pt x="0" y="0"/>
                </a:moveTo>
                <a:lnTo>
                  <a:pt x="2151151" y="0"/>
                </a:lnTo>
                <a:lnTo>
                  <a:pt x="2151151" y="2051660"/>
                </a:lnTo>
                <a:lnTo>
                  <a:pt x="0" y="2051660"/>
                </a:lnTo>
                <a:lnTo>
                  <a:pt x="0" y="0"/>
                </a:lnTo>
                <a:close/>
              </a:path>
            </a:pathLst>
          </a:custGeom>
          <a:blipFill>
            <a:blip r:embed="rId4"/>
            <a:stretch>
              <a:fillRect/>
            </a:stretch>
          </a:blipFill>
        </p:spPr>
        <p:txBody>
          <a:bodyPr/>
          <a:lstStyle/>
          <a:p>
            <a:endParaRPr lang="en-GB"/>
          </a:p>
        </p:txBody>
      </p:sp>
      <p:sp>
        <p:nvSpPr>
          <p:cNvPr id="5" name="Freeform 5"/>
          <p:cNvSpPr/>
          <p:nvPr/>
        </p:nvSpPr>
        <p:spPr>
          <a:xfrm>
            <a:off x="16309814" y="361781"/>
            <a:ext cx="1687830" cy="1687830"/>
          </a:xfrm>
          <a:custGeom>
            <a:avLst/>
            <a:gdLst/>
            <a:ahLst/>
            <a:cxnLst/>
            <a:rect l="l" t="t" r="r" b="b"/>
            <a:pathLst>
              <a:path w="1687830" h="1687830">
                <a:moveTo>
                  <a:pt x="0" y="0"/>
                </a:moveTo>
                <a:lnTo>
                  <a:pt x="1687830" y="0"/>
                </a:lnTo>
                <a:lnTo>
                  <a:pt x="1687830" y="1687830"/>
                </a:lnTo>
                <a:lnTo>
                  <a:pt x="0" y="1687830"/>
                </a:lnTo>
                <a:lnTo>
                  <a:pt x="0" y="0"/>
                </a:lnTo>
                <a:close/>
              </a:path>
            </a:pathLst>
          </a:custGeom>
          <a:blipFill>
            <a:blip r:embed="rId5"/>
            <a:stretch>
              <a:fillRect/>
            </a:stretch>
          </a:blipFill>
        </p:spPr>
        <p:txBody>
          <a:bodyPr/>
          <a:lstStyle/>
          <a:p>
            <a:endParaRPr lang="en-GB"/>
          </a:p>
        </p:txBody>
      </p:sp>
      <p:pic>
        <p:nvPicPr>
          <p:cNvPr id="6" name="Picture 6"/>
          <p:cNvPicPr>
            <a:picLocks noChangeAspect="1"/>
          </p:cNvPicPr>
          <p:nvPr/>
        </p:nvPicPr>
        <p:blipFill>
          <a:blip r:embed="rId6"/>
          <a:srcRect/>
          <a:stretch>
            <a:fillRect/>
          </a:stretch>
        </p:blipFill>
        <p:spPr>
          <a:xfrm>
            <a:off x="5858808" y="0"/>
            <a:ext cx="10705124" cy="10544547"/>
          </a:xfrm>
          <a:prstGeom prst="rect">
            <a:avLst/>
          </a:prstGeom>
        </p:spPr>
      </p:pic>
      <p:sp>
        <p:nvSpPr>
          <p:cNvPr id="7" name="TextBox 7"/>
          <p:cNvSpPr txBox="1"/>
          <p:nvPr/>
        </p:nvSpPr>
        <p:spPr>
          <a:xfrm>
            <a:off x="6934869" y="1548669"/>
            <a:ext cx="8255892" cy="4940936"/>
          </a:xfrm>
          <a:prstGeom prst="rect">
            <a:avLst/>
          </a:prstGeom>
        </p:spPr>
        <p:txBody>
          <a:bodyPr lIns="0" tIns="0" rIns="0" bIns="0" rtlCol="0" anchor="t">
            <a:spAutoFit/>
          </a:bodyPr>
          <a:lstStyle/>
          <a:p>
            <a:pPr algn="ctr">
              <a:lnSpc>
                <a:spcPts val="9680"/>
              </a:lnSpc>
            </a:pPr>
            <a:r>
              <a:rPr lang="en-US" sz="8800" spc="-352">
                <a:solidFill>
                  <a:srgbClr val="000000"/>
                </a:solidFill>
                <a:latin typeface="Architects Daughter"/>
              </a:rPr>
              <a:t>Do you remember what it said about this in the video?</a:t>
            </a:r>
          </a:p>
        </p:txBody>
      </p:sp>
      <p:sp>
        <p:nvSpPr>
          <p:cNvPr id="8" name="Freeform 8"/>
          <p:cNvSpPr/>
          <p:nvPr/>
        </p:nvSpPr>
        <p:spPr>
          <a:xfrm>
            <a:off x="7258" y="2956198"/>
            <a:ext cx="5994561" cy="7861719"/>
          </a:xfrm>
          <a:custGeom>
            <a:avLst/>
            <a:gdLst/>
            <a:ahLst/>
            <a:cxnLst/>
            <a:rect l="l" t="t" r="r" b="b"/>
            <a:pathLst>
              <a:path w="5994561" h="7861719">
                <a:moveTo>
                  <a:pt x="0" y="0"/>
                </a:moveTo>
                <a:lnTo>
                  <a:pt x="5994561" y="0"/>
                </a:lnTo>
                <a:lnTo>
                  <a:pt x="5994561" y="7861719"/>
                </a:lnTo>
                <a:lnTo>
                  <a:pt x="0" y="7861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a:p>
        </p:txBody>
      </p:sp>
      <p:sp>
        <p:nvSpPr>
          <p:cNvPr id="3" name="Freeform 3"/>
          <p:cNvSpPr/>
          <p:nvPr/>
        </p:nvSpPr>
        <p:spPr>
          <a:xfrm rot="5400000">
            <a:off x="-1029372" y="275301"/>
            <a:ext cx="13776360" cy="12014134"/>
          </a:xfrm>
          <a:custGeom>
            <a:avLst/>
            <a:gdLst/>
            <a:ahLst/>
            <a:cxnLst/>
            <a:rect l="l" t="t" r="r" b="b"/>
            <a:pathLst>
              <a:path w="13776360" h="12014134">
                <a:moveTo>
                  <a:pt x="0" y="0"/>
                </a:moveTo>
                <a:lnTo>
                  <a:pt x="13776360" y="0"/>
                </a:lnTo>
                <a:lnTo>
                  <a:pt x="13776360" y="12014133"/>
                </a:lnTo>
                <a:lnTo>
                  <a:pt x="0" y="12014133"/>
                </a:lnTo>
                <a:lnTo>
                  <a:pt x="0" y="0"/>
                </a:lnTo>
                <a:close/>
              </a:path>
            </a:pathLst>
          </a:custGeom>
          <a:blipFill>
            <a:blip r:embed="rId3"/>
            <a:stretch>
              <a:fillRect/>
            </a:stretch>
          </a:blipFill>
        </p:spPr>
        <p:txBody>
          <a:bodyPr/>
          <a:lstStyle/>
          <a:p>
            <a:endParaRPr lang="en-GB"/>
          </a:p>
        </p:txBody>
      </p:sp>
      <p:sp>
        <p:nvSpPr>
          <p:cNvPr id="4" name="Freeform 4"/>
          <p:cNvSpPr/>
          <p:nvPr/>
        </p:nvSpPr>
        <p:spPr>
          <a:xfrm rot="-694983">
            <a:off x="992053" y="837470"/>
            <a:ext cx="15241771" cy="8534301"/>
          </a:xfrm>
          <a:custGeom>
            <a:avLst/>
            <a:gdLst/>
            <a:ahLst/>
            <a:cxnLst/>
            <a:rect l="l" t="t" r="r" b="b"/>
            <a:pathLst>
              <a:path w="15241771" h="8534301">
                <a:moveTo>
                  <a:pt x="0" y="0"/>
                </a:moveTo>
                <a:lnTo>
                  <a:pt x="15241771" y="0"/>
                </a:lnTo>
                <a:lnTo>
                  <a:pt x="15241771" y="8534301"/>
                </a:lnTo>
                <a:lnTo>
                  <a:pt x="0" y="8534301"/>
                </a:lnTo>
                <a:lnTo>
                  <a:pt x="0" y="0"/>
                </a:lnTo>
                <a:close/>
              </a:path>
            </a:pathLst>
          </a:custGeom>
          <a:blipFill>
            <a:blip r:embed="rId4"/>
            <a:stretch>
              <a:fillRect/>
            </a:stretch>
          </a:blipFill>
        </p:spPr>
        <p:txBody>
          <a:bodyPr/>
          <a:lstStyle/>
          <a:p>
            <a:endParaRPr lang="en-GB"/>
          </a:p>
        </p:txBody>
      </p:sp>
      <p:sp>
        <p:nvSpPr>
          <p:cNvPr id="5" name="Freeform 5"/>
          <p:cNvSpPr/>
          <p:nvPr/>
        </p:nvSpPr>
        <p:spPr>
          <a:xfrm>
            <a:off x="16149997" y="210275"/>
            <a:ext cx="1716226" cy="1636850"/>
          </a:xfrm>
          <a:custGeom>
            <a:avLst/>
            <a:gdLst/>
            <a:ahLst/>
            <a:cxnLst/>
            <a:rect l="l" t="t" r="r" b="b"/>
            <a:pathLst>
              <a:path w="1716226" h="1636850">
                <a:moveTo>
                  <a:pt x="0" y="0"/>
                </a:moveTo>
                <a:lnTo>
                  <a:pt x="1716226" y="0"/>
                </a:lnTo>
                <a:lnTo>
                  <a:pt x="1716226" y="1636850"/>
                </a:lnTo>
                <a:lnTo>
                  <a:pt x="0" y="1636850"/>
                </a:lnTo>
                <a:lnTo>
                  <a:pt x="0" y="0"/>
                </a:lnTo>
                <a:close/>
              </a:path>
            </a:pathLst>
          </a:custGeom>
          <a:blipFill>
            <a:blip r:embed="rId5"/>
            <a:stretch>
              <a:fillRect/>
            </a:stretch>
          </a:blipFill>
        </p:spPr>
        <p:txBody>
          <a:bodyPr/>
          <a:lstStyle/>
          <a:p>
            <a:endParaRPr lang="en-GB"/>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312</Words>
  <Application>Microsoft Office PowerPoint</Application>
  <PresentationFormat>Custom</PresentationFormat>
  <Paragraphs>31</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Calibri</vt:lpstr>
      <vt:lpstr>Arial</vt:lpstr>
      <vt:lpstr>Architects Daughter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CST - Preferential Option for the Poor</dc:title>
  <cp:lastModifiedBy>Marie Fahy</cp:lastModifiedBy>
  <cp:revision>2</cp:revision>
  <dcterms:created xsi:type="dcterms:W3CDTF">2006-08-16T00:00:00Z</dcterms:created>
  <dcterms:modified xsi:type="dcterms:W3CDTF">2023-11-14T13:10:42Z</dcterms:modified>
  <dc:identifier>DAF0JBcLts0</dc:identifier>
</cp:coreProperties>
</file>