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chitects Daughter" charset="1" panose="000000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8.png" Type="http://schemas.openxmlformats.org/officeDocument/2006/relationships/image"/><Relationship Id="rId6" Target="../media/image4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9.jpeg" Type="http://schemas.openxmlformats.org/officeDocument/2006/relationships/image"/><Relationship Id="rId7" Target="../media/VAFy6Nycr8s.mp4" Type="http://schemas.openxmlformats.org/officeDocument/2006/relationships/video"/><Relationship Id="rId8" Target="../media/VAFy6Nycr8s.mp4" Type="http://schemas.microsoft.com/office/2007/relationships/media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0.gif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2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gif" Type="http://schemas.openxmlformats.org/officeDocument/2006/relationships/image"/><Relationship Id="rId9" Target="../media/image2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0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1.jpeg" Type="http://schemas.openxmlformats.org/officeDocument/2006/relationships/image"/><Relationship Id="rId7" Target="../media/VAFy6F0ct-c.mp4" Type="http://schemas.openxmlformats.org/officeDocument/2006/relationships/video"/><Relationship Id="rId8" Target="../media/VAFy6F0ct-c.mp4" Type="http://schemas.microsoft.com/office/2007/relationships/media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4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5.png" Type="http://schemas.openxmlformats.org/officeDocument/2006/relationships/image"/><Relationship Id="rId6" Target="../media/image4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6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4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09814" y="361781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1205696"/>
            <a:ext cx="8167878" cy="8229600"/>
          </a:xfrm>
          <a:custGeom>
            <a:avLst/>
            <a:gdLst/>
            <a:ahLst/>
            <a:cxnLst/>
            <a:rect r="r" b="b" t="t" l="l"/>
            <a:pathLst>
              <a:path h="8229600" w="8167878">
                <a:moveTo>
                  <a:pt x="0" y="0"/>
                </a:moveTo>
                <a:lnTo>
                  <a:pt x="8167878" y="0"/>
                </a:lnTo>
                <a:lnTo>
                  <a:pt x="81678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19562" y="495202"/>
            <a:ext cx="7910401" cy="415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8"/>
              </a:lnSpc>
            </a:pPr>
            <a:r>
              <a:rPr lang="en-US" sz="5998" spc="-239">
                <a:solidFill>
                  <a:srgbClr val="FFF7F0"/>
                </a:solidFill>
                <a:latin typeface="Architects Daughter"/>
              </a:rPr>
              <a:t>ACN is invloved in projects all around the world in which they are trying to help the poor and vulnerable.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6185" y="5194323"/>
            <a:ext cx="8037155" cy="3869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6898" spc="-275">
                <a:solidFill>
                  <a:srgbClr val="FFC100"/>
                </a:solidFill>
                <a:latin typeface="Architects Daughter"/>
              </a:rPr>
              <a:t>Let us take a look at a couple of recent ACN projects in </a:t>
            </a:r>
            <a:r>
              <a:rPr lang="en-US" sz="6898" spc="-275">
                <a:solidFill>
                  <a:srgbClr val="FFF7F0"/>
                </a:solidFill>
                <a:latin typeface="Architects Daughter"/>
              </a:rPr>
              <a:t>Syria</a:t>
            </a:r>
            <a:r>
              <a:rPr lang="en-US" sz="6898" spc="-275">
                <a:solidFill>
                  <a:srgbClr val="FFC100"/>
                </a:solidFill>
                <a:latin typeface="Architects Daughter"/>
              </a:rPr>
              <a:t> and </a:t>
            </a:r>
            <a:r>
              <a:rPr lang="en-US" sz="6898" spc="-275">
                <a:solidFill>
                  <a:srgbClr val="FFF7F0"/>
                </a:solidFill>
                <a:latin typeface="Architects Daughter"/>
              </a:rPr>
              <a:t>Nigeria.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7275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70959" y="361781"/>
            <a:ext cx="1226686" cy="1226686"/>
          </a:xfrm>
          <a:custGeom>
            <a:avLst/>
            <a:gdLst/>
            <a:ahLst/>
            <a:cxnLst/>
            <a:rect r="r" b="b" t="t" l="l"/>
            <a:pathLst>
              <a:path h="1226686" w="1226686">
                <a:moveTo>
                  <a:pt x="0" y="0"/>
                </a:moveTo>
                <a:lnTo>
                  <a:pt x="1226685" y="0"/>
                </a:lnTo>
                <a:lnTo>
                  <a:pt x="1226685" y="1226685"/>
                </a:lnTo>
                <a:lnTo>
                  <a:pt x="0" y="12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8146" y="5048250"/>
            <a:ext cx="9980345" cy="5171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7"/>
              </a:lnSpc>
            </a:pPr>
            <a:r>
              <a:rPr lang="en-US" sz="4898" spc="-195">
                <a:solidFill>
                  <a:srgbClr val="FFFFFF"/>
                </a:solidFill>
                <a:latin typeface="Architects Daughter"/>
              </a:rPr>
              <a:t>In this photo you can see girls attending a church service at St. Theresa’s Cathedral in Yola after which they can participate in a catechism class organised by some religious sisters.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039877">
            <a:off x="9572933" y="5485412"/>
            <a:ext cx="2459298" cy="1074651"/>
          </a:xfrm>
          <a:custGeom>
            <a:avLst/>
            <a:gdLst/>
            <a:ahLst/>
            <a:cxnLst/>
            <a:rect r="r" b="b" t="t" l="l"/>
            <a:pathLst>
              <a:path h="1074651" w="2459298">
                <a:moveTo>
                  <a:pt x="0" y="0"/>
                </a:moveTo>
                <a:lnTo>
                  <a:pt x="2459298" y="0"/>
                </a:lnTo>
                <a:lnTo>
                  <a:pt x="2459298" y="1074652"/>
                </a:lnTo>
                <a:lnTo>
                  <a:pt x="0" y="107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8146" y="266531"/>
            <a:ext cx="9980345" cy="4622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5"/>
              </a:lnSpc>
            </a:pPr>
            <a:r>
              <a:rPr lang="en-US" sz="5244" spc="-209">
                <a:solidFill>
                  <a:srgbClr val="FFC100"/>
                </a:solidFill>
                <a:latin typeface="Architects Daughter"/>
              </a:rPr>
              <a:t>As well as providing much-needed support in terms of food and emergency supplies, ACN also provides opportunities for children to practice their faith.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6804" y="361781"/>
            <a:ext cx="1350840" cy="1350840"/>
          </a:xfrm>
          <a:custGeom>
            <a:avLst/>
            <a:gdLst/>
            <a:ahLst/>
            <a:cxnLst/>
            <a:rect r="r" b="b" t="t" l="l"/>
            <a:pathLst>
              <a:path h="1350840" w="1350840">
                <a:moveTo>
                  <a:pt x="0" y="0"/>
                </a:moveTo>
                <a:lnTo>
                  <a:pt x="1350840" y="0"/>
                </a:lnTo>
                <a:lnTo>
                  <a:pt x="1350840" y="1350840"/>
                </a:lnTo>
                <a:lnTo>
                  <a:pt x="0" y="135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828800" y="1513835"/>
            <a:ext cx="14630400" cy="82296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91181" y="445918"/>
            <a:ext cx="16068019" cy="74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6"/>
              </a:lnSpc>
            </a:pPr>
            <a:r>
              <a:rPr lang="en-US" sz="5196" spc="-207">
                <a:solidFill>
                  <a:srgbClr val="FFC100"/>
                </a:solidFill>
                <a:latin typeface="Architects Daughter"/>
              </a:rPr>
              <a:t>‘Thank You’ from Auxiliary Bishop of Maiduguri, Nigeria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09814" y="361781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713695" y="3215476"/>
            <a:ext cx="4545605" cy="6835497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-1217902" y="-3961162"/>
            <a:ext cx="18723472" cy="12614939"/>
          </a:xfrm>
          <a:custGeom>
            <a:avLst/>
            <a:gdLst/>
            <a:ahLst/>
            <a:cxnLst/>
            <a:rect r="r" b="b" t="t" l="l"/>
            <a:pathLst>
              <a:path h="12614939" w="18723472">
                <a:moveTo>
                  <a:pt x="0" y="0"/>
                </a:moveTo>
                <a:lnTo>
                  <a:pt x="18723473" y="0"/>
                </a:lnTo>
                <a:lnTo>
                  <a:pt x="18723473" y="12614940"/>
                </a:lnTo>
                <a:lnTo>
                  <a:pt x="0" y="12614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7591" y="4410383"/>
            <a:ext cx="9309493" cy="5876617"/>
          </a:xfrm>
          <a:custGeom>
            <a:avLst/>
            <a:gdLst/>
            <a:ahLst/>
            <a:cxnLst/>
            <a:rect r="r" b="b" t="t" l="l"/>
            <a:pathLst>
              <a:path h="5876617" w="9309493">
                <a:moveTo>
                  <a:pt x="0" y="0"/>
                </a:moveTo>
                <a:lnTo>
                  <a:pt x="9309493" y="0"/>
                </a:lnTo>
                <a:lnTo>
                  <a:pt x="9309493" y="5876617"/>
                </a:lnTo>
                <a:lnTo>
                  <a:pt x="0" y="5876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583802"/>
            <a:ext cx="14441586" cy="3391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4"/>
              </a:lnSpc>
            </a:pPr>
            <a:r>
              <a:rPr lang="en-US" sz="6400" spc="-256">
                <a:solidFill>
                  <a:srgbClr val="000000"/>
                </a:solidFill>
                <a:latin typeface="Architects Daughter"/>
              </a:rPr>
              <a:t>Of course, the work of ACN can only continue with the generous donations </a:t>
            </a:r>
          </a:p>
          <a:p>
            <a:pPr algn="ctr">
              <a:lnSpc>
                <a:spcPts val="9024"/>
              </a:lnSpc>
            </a:pPr>
            <a:r>
              <a:rPr lang="en-US" sz="6400" spc="-256">
                <a:solidFill>
                  <a:srgbClr val="000000"/>
                </a:solidFill>
                <a:latin typeface="Architects Daughter"/>
              </a:rPr>
              <a:t>of its supporters.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8412" y="5108034"/>
            <a:ext cx="8134425" cy="3154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6000" spc="-240">
                <a:solidFill>
                  <a:srgbClr val="000000"/>
                </a:solidFill>
                <a:latin typeface="Architects Daughter"/>
              </a:rPr>
              <a:t>Could you/your community help the poor and vulnerable?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1079236">
            <a:off x="10201124" y="5154079"/>
            <a:ext cx="2865509" cy="2732979"/>
          </a:xfrm>
          <a:custGeom>
            <a:avLst/>
            <a:gdLst/>
            <a:ahLst/>
            <a:cxnLst/>
            <a:rect r="r" b="b" t="t" l="l"/>
            <a:pathLst>
              <a:path h="2732979" w="2865509">
                <a:moveTo>
                  <a:pt x="0" y="0"/>
                </a:moveTo>
                <a:lnTo>
                  <a:pt x="2865509" y="0"/>
                </a:lnTo>
                <a:lnTo>
                  <a:pt x="2865509" y="2732978"/>
                </a:lnTo>
                <a:lnTo>
                  <a:pt x="0" y="27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09814" y="361781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04423" y="5090928"/>
            <a:ext cx="4277344" cy="4739440"/>
          </a:xfrm>
          <a:custGeom>
            <a:avLst/>
            <a:gdLst/>
            <a:ahLst/>
            <a:cxnLst/>
            <a:rect r="r" b="b" t="t" l="l"/>
            <a:pathLst>
              <a:path h="4739440" w="4277344">
                <a:moveTo>
                  <a:pt x="0" y="0"/>
                </a:moveTo>
                <a:lnTo>
                  <a:pt x="4277344" y="0"/>
                </a:lnTo>
                <a:lnTo>
                  <a:pt x="4277344" y="4739439"/>
                </a:lnTo>
                <a:lnTo>
                  <a:pt x="0" y="473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216887" y="2049611"/>
            <a:ext cx="7780757" cy="7780757"/>
          </a:xfrm>
          <a:prstGeom prst="rect">
            <a:avLst/>
          </a:prstGeom>
          <a:ln cap="rnd">
            <a:noFill/>
            <a:prstDash val="solid"/>
          </a:ln>
        </p:spPr>
      </p:pic>
      <p:sp>
        <p:nvSpPr>
          <p:cNvPr name="TextBox 8" id="8"/>
          <p:cNvSpPr txBox="true"/>
          <p:nvPr/>
        </p:nvSpPr>
        <p:spPr>
          <a:xfrm rot="0">
            <a:off x="318146" y="266531"/>
            <a:ext cx="9898741" cy="4622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5"/>
              </a:lnSpc>
            </a:pPr>
            <a:r>
              <a:rPr lang="en-US" sz="5244" spc="-209">
                <a:solidFill>
                  <a:srgbClr val="FFC100"/>
                </a:solidFill>
                <a:latin typeface="Architects Daughter"/>
              </a:rPr>
              <a:t>And of course...please remember the poor and vulnerable people in the numerous communities that ACN supports around the globe in your prayers.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58568" y="4889152"/>
            <a:ext cx="2797963" cy="4941215"/>
          </a:xfrm>
          <a:custGeom>
            <a:avLst/>
            <a:gdLst/>
            <a:ahLst/>
            <a:cxnLst/>
            <a:rect r="r" b="b" t="t" l="l"/>
            <a:pathLst>
              <a:path h="4941215" w="2797963">
                <a:moveTo>
                  <a:pt x="0" y="0"/>
                </a:moveTo>
                <a:lnTo>
                  <a:pt x="2797963" y="0"/>
                </a:lnTo>
                <a:lnTo>
                  <a:pt x="2797963" y="4941215"/>
                </a:lnTo>
                <a:lnTo>
                  <a:pt x="0" y="4941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079236">
            <a:off x="6573995" y="5421870"/>
            <a:ext cx="2524436" cy="2407680"/>
          </a:xfrm>
          <a:custGeom>
            <a:avLst/>
            <a:gdLst/>
            <a:ahLst/>
            <a:cxnLst/>
            <a:rect r="r" b="b" t="t" l="l"/>
            <a:pathLst>
              <a:path h="2407680" w="2524436">
                <a:moveTo>
                  <a:pt x="0" y="0"/>
                </a:moveTo>
                <a:lnTo>
                  <a:pt x="2524436" y="0"/>
                </a:lnTo>
                <a:lnTo>
                  <a:pt x="2524436" y="2407681"/>
                </a:lnTo>
                <a:lnTo>
                  <a:pt x="0" y="240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1D1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676" y="0"/>
            <a:ext cx="15856647" cy="10287000"/>
          </a:xfrm>
          <a:custGeom>
            <a:avLst/>
            <a:gdLst/>
            <a:ahLst/>
            <a:cxnLst/>
            <a:rect r="r" b="b" t="t" l="l"/>
            <a:pathLst>
              <a:path h="10287000" w="15856647">
                <a:moveTo>
                  <a:pt x="0" y="0"/>
                </a:moveTo>
                <a:lnTo>
                  <a:pt x="15856648" y="0"/>
                </a:lnTo>
                <a:lnTo>
                  <a:pt x="158566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31988" y="1990976"/>
            <a:ext cx="3630386" cy="2425127"/>
          </a:xfrm>
          <a:custGeom>
            <a:avLst/>
            <a:gdLst/>
            <a:ahLst/>
            <a:cxnLst/>
            <a:rect r="r" b="b" t="t" l="l"/>
            <a:pathLst>
              <a:path h="2425127" w="3630386">
                <a:moveTo>
                  <a:pt x="0" y="0"/>
                </a:moveTo>
                <a:lnTo>
                  <a:pt x="3630386" y="0"/>
                </a:lnTo>
                <a:lnTo>
                  <a:pt x="3630386" y="2425127"/>
                </a:lnTo>
                <a:lnTo>
                  <a:pt x="0" y="242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43264">
            <a:off x="10195309" y="3755817"/>
            <a:ext cx="610765" cy="1320573"/>
          </a:xfrm>
          <a:custGeom>
            <a:avLst/>
            <a:gdLst/>
            <a:ahLst/>
            <a:cxnLst/>
            <a:rect r="r" b="b" t="t" l="l"/>
            <a:pathLst>
              <a:path h="1320573" w="610765">
                <a:moveTo>
                  <a:pt x="0" y="0"/>
                </a:moveTo>
                <a:lnTo>
                  <a:pt x="610765" y="0"/>
                </a:lnTo>
                <a:lnTo>
                  <a:pt x="610765" y="1320573"/>
                </a:lnTo>
                <a:lnTo>
                  <a:pt x="0" y="1320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500692" y="3665592"/>
            <a:ext cx="3798874" cy="187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04"/>
              </a:lnSpc>
              <a:spcBef>
                <a:spcPct val="0"/>
              </a:spcBef>
            </a:pPr>
            <a:r>
              <a:rPr lang="en-US" sz="9198" spc="-367">
                <a:solidFill>
                  <a:srgbClr val="000000"/>
                </a:solidFill>
                <a:latin typeface="Architects Daughter"/>
              </a:rPr>
              <a:t>Syria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38536" y="0"/>
            <a:ext cx="7049464" cy="10287000"/>
          </a:xfrm>
          <a:custGeom>
            <a:avLst/>
            <a:gdLst/>
            <a:ahLst/>
            <a:cxnLst/>
            <a:rect r="r" b="b" t="t" l="l"/>
            <a:pathLst>
              <a:path h="10287000" w="7049464">
                <a:moveTo>
                  <a:pt x="0" y="0"/>
                </a:moveTo>
                <a:lnTo>
                  <a:pt x="7049464" y="0"/>
                </a:lnTo>
                <a:lnTo>
                  <a:pt x="70494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218" t="0" r="-1421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5385" y="8414385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78929" y="263836"/>
            <a:ext cx="10513370" cy="6267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8"/>
              </a:lnSpc>
            </a:pPr>
            <a:r>
              <a:rPr lang="en-US" sz="5898" spc="-235">
                <a:solidFill>
                  <a:srgbClr val="FFC100"/>
                </a:solidFill>
                <a:latin typeface="Architects Daughter"/>
              </a:rPr>
              <a:t>Earlier this year, </a:t>
            </a:r>
            <a:r>
              <a:rPr lang="en-US" sz="5898" spc="-235">
                <a:solidFill>
                  <a:srgbClr val="FFC100"/>
                </a:solidFill>
                <a:latin typeface="Architects Daughter"/>
              </a:rPr>
              <a:t>a series of terrible earthquakes hit southern Turkey and north-west Syria, killing thousands of people, injuring many more, and leaving thousands with </a:t>
            </a:r>
          </a:p>
          <a:p>
            <a:pPr algn="ctr">
              <a:lnSpc>
                <a:spcPts val="7078"/>
              </a:lnSpc>
            </a:pPr>
            <a:r>
              <a:rPr lang="en-US" sz="5898" spc="-235">
                <a:solidFill>
                  <a:srgbClr val="FFC100"/>
                </a:solidFill>
                <a:latin typeface="Architects Daughter"/>
              </a:rPr>
              <a:t>no home to return to.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810" y="6858567"/>
            <a:ext cx="10959608" cy="297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898" spc="-195">
                <a:solidFill>
                  <a:srgbClr val="FFFFFF"/>
                </a:solidFill>
                <a:latin typeface="Architects Daughter"/>
              </a:rPr>
              <a:t>In the following video we hear from Xavier (ACN) showing the damage outside the Maronite Cathedral, in the Syrian city of Aleppo, after the earthquake.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891" y="8806815"/>
            <a:ext cx="1295400" cy="1295400"/>
          </a:xfrm>
          <a:custGeom>
            <a:avLst/>
            <a:gdLst/>
            <a:ahLst/>
            <a:cxnLst/>
            <a:rect r="r" b="b" t="t" l="l"/>
            <a:pathLst>
              <a:path h="1295400" w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62545" y="1028700"/>
            <a:ext cx="14962909" cy="822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0973"/>
            <a:ext cx="7662020" cy="10216027"/>
          </a:xfrm>
          <a:custGeom>
            <a:avLst/>
            <a:gdLst/>
            <a:ahLst/>
            <a:cxnLst/>
            <a:rect r="r" b="b" t="t" l="l"/>
            <a:pathLst>
              <a:path h="10216027" w="7662020">
                <a:moveTo>
                  <a:pt x="0" y="0"/>
                </a:moveTo>
                <a:lnTo>
                  <a:pt x="7662020" y="0"/>
                </a:lnTo>
                <a:lnTo>
                  <a:pt x="7662020" y="10216027"/>
                </a:lnTo>
                <a:lnTo>
                  <a:pt x="0" y="10216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891" y="8806815"/>
            <a:ext cx="1295400" cy="1295400"/>
          </a:xfrm>
          <a:custGeom>
            <a:avLst/>
            <a:gdLst/>
            <a:ahLst/>
            <a:cxnLst/>
            <a:rect r="r" b="b" t="t" l="l"/>
            <a:pathLst>
              <a:path h="1295400" w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388191">
            <a:off x="6703848" y="5091309"/>
            <a:ext cx="2459298" cy="1074651"/>
          </a:xfrm>
          <a:custGeom>
            <a:avLst/>
            <a:gdLst/>
            <a:ahLst/>
            <a:cxnLst/>
            <a:rect r="r" b="b" t="t" l="l"/>
            <a:pathLst>
              <a:path h="1074651" w="2459298">
                <a:moveTo>
                  <a:pt x="0" y="0"/>
                </a:moveTo>
                <a:lnTo>
                  <a:pt x="2459298" y="0"/>
                </a:lnTo>
                <a:lnTo>
                  <a:pt x="2459298" y="1074652"/>
                </a:lnTo>
                <a:lnTo>
                  <a:pt x="0" y="107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22170" y="5603834"/>
            <a:ext cx="9321486" cy="4226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3"/>
              </a:lnSpc>
            </a:pPr>
            <a:r>
              <a:rPr lang="en-US" sz="4898" spc="-195">
                <a:solidFill>
                  <a:srgbClr val="FFFFFF"/>
                </a:solidFill>
                <a:latin typeface="Architects Daughter"/>
              </a:rPr>
              <a:t>Here, Fr. Fadi Azir provides emergeny supplies for families from the Sacred Heart of Jesus Church in Lattakia.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84371" y="233014"/>
            <a:ext cx="9321486" cy="637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3"/>
              </a:lnSpc>
            </a:pPr>
            <a:r>
              <a:rPr lang="en-US" sz="4898" spc="-195">
                <a:solidFill>
                  <a:srgbClr val="FFC100"/>
                </a:solidFill>
                <a:latin typeface="Architects Daughter"/>
              </a:rPr>
              <a:t>Following the earthquake, ACN worked with the Church in Syria to support hundreds of of families, many who had lost everything in the devastation.</a:t>
            </a:r>
          </a:p>
          <a:p>
            <a:pPr algn="ctr">
              <a:lnSpc>
                <a:spcPts val="8523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4785" y="9017420"/>
            <a:ext cx="1084795" cy="1084795"/>
          </a:xfrm>
          <a:custGeom>
            <a:avLst/>
            <a:gdLst/>
            <a:ahLst/>
            <a:cxnLst/>
            <a:rect r="r" b="b" t="t" l="l"/>
            <a:pathLst>
              <a:path h="1084795" w="1084795">
                <a:moveTo>
                  <a:pt x="0" y="0"/>
                </a:moveTo>
                <a:lnTo>
                  <a:pt x="1084795" y="0"/>
                </a:lnTo>
                <a:lnTo>
                  <a:pt x="1084795" y="1084795"/>
                </a:lnTo>
                <a:lnTo>
                  <a:pt x="0" y="1084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131971" y="222209"/>
            <a:ext cx="9640739" cy="5302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3"/>
              </a:lnSpc>
            </a:pPr>
            <a:r>
              <a:rPr lang="en-US" sz="4898" spc="-195">
                <a:solidFill>
                  <a:srgbClr val="FFC100"/>
                </a:solidFill>
                <a:latin typeface="Architects Daughter"/>
              </a:rPr>
              <a:t>To try and help Christians be more self-sufficient, a charitable kitchen has recently been set up to feed 300 elderly and poor people at St. Youssef Church, Damascus.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9388191">
            <a:off x="6171758" y="6935887"/>
            <a:ext cx="2459298" cy="1074651"/>
          </a:xfrm>
          <a:custGeom>
            <a:avLst/>
            <a:gdLst/>
            <a:ahLst/>
            <a:cxnLst/>
            <a:rect r="r" b="b" t="t" l="l"/>
            <a:pathLst>
              <a:path h="1074651" w="2459298">
                <a:moveTo>
                  <a:pt x="0" y="0"/>
                </a:moveTo>
                <a:lnTo>
                  <a:pt x="2459298" y="0"/>
                </a:lnTo>
                <a:lnTo>
                  <a:pt x="2459298" y="1074651"/>
                </a:lnTo>
                <a:lnTo>
                  <a:pt x="0" y="1074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131971" y="4527509"/>
            <a:ext cx="9640739" cy="5302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3"/>
              </a:lnSpc>
            </a:pPr>
          </a:p>
          <a:p>
            <a:pPr algn="ctr">
              <a:lnSpc>
                <a:spcPts val="8523"/>
              </a:lnSpc>
            </a:pPr>
            <a:r>
              <a:rPr lang="en-US" sz="4898" spc="-195">
                <a:solidFill>
                  <a:srgbClr val="FFFFFF"/>
                </a:solidFill>
                <a:latin typeface="Architects Daughter"/>
              </a:rPr>
              <a:t>ACN also provided summer time activities, including pastoral and psychological support for children and families affected by the ‘quake.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09814" y="361781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1205696"/>
            <a:ext cx="8167878" cy="8229600"/>
          </a:xfrm>
          <a:custGeom>
            <a:avLst/>
            <a:gdLst/>
            <a:ahLst/>
            <a:cxnLst/>
            <a:rect r="r" b="b" t="t" l="l"/>
            <a:pathLst>
              <a:path h="8229600" w="8167878">
                <a:moveTo>
                  <a:pt x="0" y="0"/>
                </a:moveTo>
                <a:lnTo>
                  <a:pt x="8167878" y="0"/>
                </a:lnTo>
                <a:lnTo>
                  <a:pt x="81678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7591" y="633913"/>
            <a:ext cx="8043276" cy="8496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8"/>
              </a:lnSpc>
            </a:pPr>
            <a:r>
              <a:rPr lang="en-US" sz="6798" spc="-271">
                <a:solidFill>
                  <a:srgbClr val="FFF7F0"/>
                </a:solidFill>
                <a:latin typeface="Architects Daughter"/>
              </a:rPr>
              <a:t>And now let’s move to the continent of Africa as we look at some of the  support recently provided by ACN for various poor and vulnerable Christian communities in </a:t>
            </a:r>
            <a:r>
              <a:rPr lang="en-US" sz="6798" spc="-271">
                <a:solidFill>
                  <a:srgbClr val="FFC100"/>
                </a:solidFill>
                <a:latin typeface="Architects Daughter"/>
              </a:rPr>
              <a:t>Nigeria.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1D1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676" y="0"/>
            <a:ext cx="15856647" cy="10287000"/>
          </a:xfrm>
          <a:custGeom>
            <a:avLst/>
            <a:gdLst/>
            <a:ahLst/>
            <a:cxnLst/>
            <a:rect r="r" b="b" t="t" l="l"/>
            <a:pathLst>
              <a:path h="10287000" w="15856647">
                <a:moveTo>
                  <a:pt x="0" y="0"/>
                </a:moveTo>
                <a:lnTo>
                  <a:pt x="15856648" y="0"/>
                </a:lnTo>
                <a:lnTo>
                  <a:pt x="158566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87502" y="3311824"/>
            <a:ext cx="4553115" cy="2712651"/>
          </a:xfrm>
          <a:custGeom>
            <a:avLst/>
            <a:gdLst/>
            <a:ahLst/>
            <a:cxnLst/>
            <a:rect r="r" b="b" t="t" l="l"/>
            <a:pathLst>
              <a:path h="2712651" w="4553115">
                <a:moveTo>
                  <a:pt x="0" y="0"/>
                </a:moveTo>
                <a:lnTo>
                  <a:pt x="4553115" y="0"/>
                </a:lnTo>
                <a:lnTo>
                  <a:pt x="4553115" y="2712651"/>
                </a:lnTo>
                <a:lnTo>
                  <a:pt x="0" y="271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43264">
            <a:off x="8528095" y="5210610"/>
            <a:ext cx="610765" cy="1320573"/>
          </a:xfrm>
          <a:custGeom>
            <a:avLst/>
            <a:gdLst/>
            <a:ahLst/>
            <a:cxnLst/>
            <a:rect r="r" b="b" t="t" l="l"/>
            <a:pathLst>
              <a:path h="1320573" w="610765">
                <a:moveTo>
                  <a:pt x="0" y="0"/>
                </a:moveTo>
                <a:lnTo>
                  <a:pt x="610765" y="0"/>
                </a:lnTo>
                <a:lnTo>
                  <a:pt x="610765" y="1320573"/>
                </a:lnTo>
                <a:lnTo>
                  <a:pt x="0" y="1320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5160104"/>
            <a:ext cx="3798874" cy="187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04"/>
              </a:lnSpc>
              <a:spcBef>
                <a:spcPct val="0"/>
              </a:spcBef>
            </a:pPr>
            <a:r>
              <a:rPr lang="en-US" sz="9198" spc="-367">
                <a:solidFill>
                  <a:srgbClr val="000000"/>
                </a:solidFill>
                <a:latin typeface="Architects Daughter"/>
              </a:rPr>
              <a:t>Nigeria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699547">
            <a:off x="9154138" y="-535958"/>
            <a:ext cx="13672411" cy="6542733"/>
          </a:xfrm>
          <a:custGeom>
            <a:avLst/>
            <a:gdLst/>
            <a:ahLst/>
            <a:cxnLst/>
            <a:rect r="r" b="b" t="t" l="l"/>
            <a:pathLst>
              <a:path h="6542733" w="13672411">
                <a:moveTo>
                  <a:pt x="13672411" y="0"/>
                </a:moveTo>
                <a:lnTo>
                  <a:pt x="0" y="0"/>
                </a:lnTo>
                <a:lnTo>
                  <a:pt x="0" y="6542732"/>
                </a:lnTo>
                <a:lnTo>
                  <a:pt x="13672411" y="6542732"/>
                </a:lnTo>
                <a:lnTo>
                  <a:pt x="13672411" y="0"/>
                </a:lnTo>
                <a:close/>
              </a:path>
            </a:pathLst>
          </a:custGeom>
          <a:blipFill>
            <a:blip r:embed="rId3"/>
            <a:stretch>
              <a:fillRect l="0" t="-169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1697">
            <a:off x="890531" y="633094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89" y="0"/>
                </a:lnTo>
                <a:lnTo>
                  <a:pt x="11402089" y="9991082"/>
                </a:lnTo>
                <a:lnTo>
                  <a:pt x="0" y="999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891" y="8806815"/>
            <a:ext cx="1295400" cy="1295400"/>
          </a:xfrm>
          <a:custGeom>
            <a:avLst/>
            <a:gdLst/>
            <a:ahLst/>
            <a:cxnLst/>
            <a:rect r="r" b="b" t="t" l="l"/>
            <a:pathLst>
              <a:path h="1295400" w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004674">
            <a:off x="5663684" y="2198082"/>
            <a:ext cx="2459298" cy="1074651"/>
          </a:xfrm>
          <a:custGeom>
            <a:avLst/>
            <a:gdLst/>
            <a:ahLst/>
            <a:cxnLst/>
            <a:rect r="r" b="b" t="t" l="l"/>
            <a:pathLst>
              <a:path h="1074651" w="2459298">
                <a:moveTo>
                  <a:pt x="0" y="0"/>
                </a:moveTo>
                <a:lnTo>
                  <a:pt x="2459298" y="0"/>
                </a:lnTo>
                <a:lnTo>
                  <a:pt x="2459298" y="1074652"/>
                </a:lnTo>
                <a:lnTo>
                  <a:pt x="0" y="107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367798" y="5571057"/>
            <a:ext cx="9321486" cy="4531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898" spc="-195">
                <a:solidFill>
                  <a:srgbClr val="FFFFFF"/>
                </a:solidFill>
                <a:latin typeface="Architects Daughter"/>
              </a:rPr>
              <a:t>Yola diocese (with Fr Morris in charge) organised additional mental health support in cooperation with Coptic church, and Christmas gifts for the refugees.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13426" y="162824"/>
            <a:ext cx="9630230" cy="707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898" spc="-195">
                <a:solidFill>
                  <a:srgbClr val="FFC100"/>
                </a:solidFill>
                <a:latin typeface="Architects Daughter"/>
              </a:rPr>
              <a:t>ACN has helped</a:t>
            </a:r>
            <a:r>
              <a:rPr lang="en-US" sz="4898" spc="-195">
                <a:solidFill>
                  <a:srgbClr val="FFC100"/>
                </a:solidFill>
                <a:latin typeface="Architects Daughter"/>
              </a:rPr>
              <a:t> refugees at the Evangelical Church Camp (situated in the outskirts of Yola) to buy or rent a piece of land, and they are now harvesting crops for their own use.</a:t>
            </a:r>
          </a:p>
          <a:p>
            <a:pPr algn="ctr">
              <a:lnSpc>
                <a:spcPts val="5045"/>
              </a:lnSpc>
            </a:pPr>
            <a:r>
              <a:rPr lang="en-US" sz="4898" spc="-195">
                <a:solidFill>
                  <a:srgbClr val="FFC100"/>
                </a:solidFill>
                <a:latin typeface="Architects Daughter"/>
              </a:rPr>
              <a:t> </a:t>
            </a:r>
          </a:p>
          <a:p>
            <a:pPr algn="ctr">
              <a:lnSpc>
                <a:spcPts val="8523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DAF0JBcLts0</dc:identifier>
  <dcterms:modified xsi:type="dcterms:W3CDTF">2011-08-01T06:04:30Z</dcterms:modified>
  <cp:revision>1</cp:revision>
  <dc:title>Copy of CST - Preferential Option for the Poor</dc:title>
</cp:coreProperties>
</file>