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rchitects Daughter" charset="1" panose="0000000000000000000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27" Target="slides/slide17.xml" Type="http://schemas.openxmlformats.org/officeDocument/2006/relationships/slide"/><Relationship Id="rId28" Target="slides/slide18.xml" Type="http://schemas.openxmlformats.org/officeDocument/2006/relationships/slide"/><Relationship Id="rId29" Target="slides/slide19.xml" Type="http://schemas.openxmlformats.org/officeDocument/2006/relationships/slide"/><Relationship Id="rId3" Target="viewProps.xml" Type="http://schemas.openxmlformats.org/officeDocument/2006/relationships/viewProps"/><Relationship Id="rId30" Target="slides/slide20.xml" Type="http://schemas.openxmlformats.org/officeDocument/2006/relationships/slide"/><Relationship Id="rId31" Target="slides/slide21.xml" Type="http://schemas.openxmlformats.org/officeDocument/2006/relationships/slide"/><Relationship Id="rId32" Target="slides/slide22.xml" Type="http://schemas.openxmlformats.org/officeDocument/2006/relationships/slide"/><Relationship Id="rId33" Target="slides/slide2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VAFy2a4nr1g.mp4" Type="http://schemas.openxmlformats.org/officeDocument/2006/relationships/video"/><Relationship Id="rId7" Target="../media/VAFy2a4nr1g.mp4" Type="http://schemas.microsoft.com/office/2007/relationships/media"/><Relationship Id="rId8" Target="../media/image5.png" Type="http://schemas.openxmlformats.org/officeDocument/2006/relationships/image"/><Relationship Id="rId9" Target="../media/image6.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gif"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gif" Type="http://schemas.openxmlformats.org/officeDocument/2006/relationships/image"/><Relationship Id="rId8" Target="../media/image26.gif"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jpeg" Type="http://schemas.openxmlformats.org/officeDocument/2006/relationships/image"/><Relationship Id="rId6" Target="../media/VAFyup52kAI.mp4" Type="http://schemas.openxmlformats.org/officeDocument/2006/relationships/video"/><Relationship Id="rId7" Target="../media/VAFyup52kAI.mp4" Type="http://schemas.microsoft.com/office/2007/relationships/media"/></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29.pn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png" Type="http://schemas.openxmlformats.org/officeDocument/2006/relationships/image"/><Relationship Id="rId4" Target="../media/image3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1.jpe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jpeg" Type="http://schemas.openxmlformats.org/officeDocument/2006/relationships/image"/><Relationship Id="rId7" Target="../media/VAEwA0JtntI.mp4" Type="http://schemas.openxmlformats.org/officeDocument/2006/relationships/video"/><Relationship Id="rId8" Target="../media/VAEwA0JtntI.mp4" Type="http://schemas.microsoft.com/office/2007/relationships/media"/><Relationship Id="rId9" Target="../media/image35.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1.jpe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jpeg" Type="http://schemas.openxmlformats.org/officeDocument/2006/relationships/image"/><Relationship Id="rId7" Target="../media/VAEwA0JtntI.mp4" Type="http://schemas.openxmlformats.org/officeDocument/2006/relationships/video"/><Relationship Id="rId8" Target="../media/VAEwA0JtntI.mp4" Type="http://schemas.microsoft.com/office/2007/relationships/media"/><Relationship Id="rId9" Target="../media/image35.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1.jpe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jpeg" Type="http://schemas.openxmlformats.org/officeDocument/2006/relationships/image"/><Relationship Id="rId7" Target="../media/VAEwA0JtntI.mp4" Type="http://schemas.openxmlformats.org/officeDocument/2006/relationships/video"/><Relationship Id="rId8" Target="../media/VAEwA0JtntI.mp4" Type="http://schemas.microsoft.com/office/2007/relationships/media"/><Relationship Id="rId9" Target="../media/image35.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35.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29.pn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png" Type="http://schemas.openxmlformats.org/officeDocument/2006/relationships/image"/><Relationship Id="rId4" Target="../media/image42.jpeg" Type="http://schemas.openxmlformats.org/officeDocument/2006/relationships/image"/><Relationship Id="rId5" Target="https://youtu.be/5SVDhKVfrm8" TargetMode="External" Type="http://schemas.openxmlformats.org/officeDocument/2006/relationships/video"/><Relationship Id="rId6" Target="../media/image10.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29.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29.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0.png" Type="http://schemas.openxmlformats.org/officeDocument/2006/relationships/image"/><Relationship Id="rId6" Target="../media/image16.gif"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5699547">
            <a:off x="9154138" y="-535958"/>
            <a:ext cx="13672411" cy="6542733"/>
          </a:xfrm>
          <a:custGeom>
            <a:avLst/>
            <a:gdLst/>
            <a:ahLst/>
            <a:cxnLst/>
            <a:rect r="r" b="b" t="t" l="l"/>
            <a:pathLst>
              <a:path h="6542733" w="13672411">
                <a:moveTo>
                  <a:pt x="13672411" y="0"/>
                </a:moveTo>
                <a:lnTo>
                  <a:pt x="0" y="0"/>
                </a:lnTo>
                <a:lnTo>
                  <a:pt x="0" y="6542732"/>
                </a:lnTo>
                <a:lnTo>
                  <a:pt x="13672411" y="6542732"/>
                </a:lnTo>
                <a:lnTo>
                  <a:pt x="13672411" y="0"/>
                </a:lnTo>
                <a:close/>
              </a:path>
            </a:pathLst>
          </a:custGeom>
          <a:blipFill>
            <a:blip r:embed="rId3"/>
            <a:stretch>
              <a:fillRect l="0" t="-1699" r="0" b="0"/>
            </a:stretch>
          </a:blipFill>
        </p:spPr>
      </p:sp>
      <p:sp>
        <p:nvSpPr>
          <p:cNvPr name="Freeform 4" id="4"/>
          <p:cNvSpPr/>
          <p:nvPr/>
        </p:nvSpPr>
        <p:spPr>
          <a:xfrm flipH="false" flipV="false" rot="-71697">
            <a:off x="890531" y="633094"/>
            <a:ext cx="11402090" cy="9991081"/>
          </a:xfrm>
          <a:custGeom>
            <a:avLst/>
            <a:gdLst/>
            <a:ahLst/>
            <a:cxnLst/>
            <a:rect r="r" b="b" t="t" l="l"/>
            <a:pathLst>
              <a:path h="9991081" w="11402090">
                <a:moveTo>
                  <a:pt x="0" y="0"/>
                </a:moveTo>
                <a:lnTo>
                  <a:pt x="11402089" y="0"/>
                </a:lnTo>
                <a:lnTo>
                  <a:pt x="11402089" y="9991082"/>
                </a:lnTo>
                <a:lnTo>
                  <a:pt x="0" y="9991082"/>
                </a:lnTo>
                <a:lnTo>
                  <a:pt x="0" y="0"/>
                </a:lnTo>
                <a:close/>
              </a:path>
            </a:pathLst>
          </a:custGeom>
          <a:blipFill>
            <a:blip r:embed="rId4"/>
            <a:stretch>
              <a:fillRect l="0" t="0" r="0" b="0"/>
            </a:stretch>
          </a:blipFill>
        </p:spPr>
      </p:sp>
      <p:pic>
        <p:nvPicPr>
          <p:cNvPr name="Picture 5" id="5">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0" y="0"/>
            <a:ext cx="18288000" cy="10287000"/>
          </a:xfrm>
          <a:prstGeom prst="rect">
            <a:avLst/>
          </a:prstGeom>
        </p:spPr>
      </p:pic>
      <p:sp>
        <p:nvSpPr>
          <p:cNvPr name="Freeform 6" id="6"/>
          <p:cNvSpPr/>
          <p:nvPr/>
        </p:nvSpPr>
        <p:spPr>
          <a:xfrm flipH="false" flipV="false" rot="0">
            <a:off x="14200995" y="6359628"/>
            <a:ext cx="3874353" cy="3714536"/>
          </a:xfrm>
          <a:custGeom>
            <a:avLst/>
            <a:gdLst/>
            <a:ahLst/>
            <a:cxnLst/>
            <a:rect r="r" b="b" t="t" l="l"/>
            <a:pathLst>
              <a:path h="3714536" w="3874353">
                <a:moveTo>
                  <a:pt x="0" y="0"/>
                </a:moveTo>
                <a:lnTo>
                  <a:pt x="3874353" y="0"/>
                </a:lnTo>
                <a:lnTo>
                  <a:pt x="3874353" y="3714536"/>
                </a:lnTo>
                <a:lnTo>
                  <a:pt x="0" y="37145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212652" y="379095"/>
            <a:ext cx="17862695" cy="1346835"/>
          </a:xfrm>
          <a:prstGeom prst="rect">
            <a:avLst/>
          </a:prstGeom>
        </p:spPr>
        <p:txBody>
          <a:bodyPr anchor="t" rtlCol="false" tIns="0" lIns="0" bIns="0" rIns="0">
            <a:spAutoFit/>
          </a:bodyPr>
          <a:lstStyle/>
          <a:p>
            <a:pPr algn="ctr">
              <a:lnSpc>
                <a:spcPts val="5280"/>
              </a:lnSpc>
            </a:pPr>
            <a:r>
              <a:rPr lang="en-US" sz="4800" spc="-192">
                <a:solidFill>
                  <a:srgbClr val="FBEA49"/>
                </a:solidFill>
                <a:latin typeface="Architects Daughter"/>
              </a:rPr>
              <a:t>CST is embedded in scripture...so let’s tke a look at some examples of the ‘Preferentail Option for the Poor’ in various Bible passages.</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773572" y="-1424880"/>
            <a:ext cx="15153127" cy="15992746"/>
          </a:xfrm>
          <a:custGeom>
            <a:avLst/>
            <a:gdLst/>
            <a:ahLst/>
            <a:cxnLst/>
            <a:rect r="r" b="b" t="t" l="l"/>
            <a:pathLst>
              <a:path h="15992746" w="15153127">
                <a:moveTo>
                  <a:pt x="0" y="0"/>
                </a:moveTo>
                <a:lnTo>
                  <a:pt x="15153127" y="0"/>
                </a:lnTo>
                <a:lnTo>
                  <a:pt x="15153127" y="15992746"/>
                </a:lnTo>
                <a:lnTo>
                  <a:pt x="0" y="159927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8209" y="4335086"/>
            <a:ext cx="5170725" cy="5951914"/>
          </a:xfrm>
          <a:custGeom>
            <a:avLst/>
            <a:gdLst/>
            <a:ahLst/>
            <a:cxnLst/>
            <a:rect r="r" b="b" t="t" l="l"/>
            <a:pathLst>
              <a:path h="5951914" w="5170725">
                <a:moveTo>
                  <a:pt x="0" y="0"/>
                </a:moveTo>
                <a:lnTo>
                  <a:pt x="5170725" y="0"/>
                </a:lnTo>
                <a:lnTo>
                  <a:pt x="5170725" y="5951914"/>
                </a:lnTo>
                <a:lnTo>
                  <a:pt x="0" y="5951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5" id="5"/>
          <p:cNvPicPr>
            <a:picLocks noChangeAspect="true"/>
          </p:cNvPicPr>
          <p:nvPr/>
        </p:nvPicPr>
        <p:blipFill>
          <a:blip r:embed="rId7"/>
          <a:srcRect l="0" t="0" r="0" b="0"/>
          <a:stretch>
            <a:fillRect/>
          </a:stretch>
        </p:blipFill>
        <p:spPr>
          <a:xfrm flipH="false" flipV="false" rot="0">
            <a:off x="1273365" y="1211456"/>
            <a:ext cx="2717558" cy="3123630"/>
          </a:xfrm>
          <a:prstGeom prst="rect">
            <a:avLst/>
          </a:prstGeom>
        </p:spPr>
      </p:pic>
      <p:sp>
        <p:nvSpPr>
          <p:cNvPr name="TextBox 6" id="6"/>
          <p:cNvSpPr txBox="true"/>
          <p:nvPr/>
        </p:nvSpPr>
        <p:spPr>
          <a:xfrm rot="0">
            <a:off x="471680" y="701040"/>
            <a:ext cx="16017764" cy="874395"/>
          </a:xfrm>
          <a:prstGeom prst="rect">
            <a:avLst/>
          </a:prstGeom>
        </p:spPr>
        <p:txBody>
          <a:bodyPr anchor="t" rtlCol="false" tIns="0" lIns="0" bIns="0" rIns="0">
            <a:spAutoFit/>
          </a:bodyPr>
          <a:lstStyle/>
          <a:p>
            <a:pPr algn="ctr">
              <a:lnSpc>
                <a:spcPts val="6480"/>
              </a:lnSpc>
            </a:pPr>
            <a:r>
              <a:rPr lang="en-US" sz="7200" spc="-288">
                <a:solidFill>
                  <a:srgbClr val="FFC100"/>
                </a:solidFill>
                <a:latin typeface="Architects Daughter"/>
              </a:rPr>
              <a:t>What have you learnt from this session?</a:t>
            </a:r>
          </a:p>
        </p:txBody>
      </p:sp>
      <p:sp>
        <p:nvSpPr>
          <p:cNvPr name="TextBox 7" id="7"/>
          <p:cNvSpPr txBox="true"/>
          <p:nvPr/>
        </p:nvSpPr>
        <p:spPr>
          <a:xfrm rot="0">
            <a:off x="4232164" y="1929305"/>
            <a:ext cx="12257279" cy="3509010"/>
          </a:xfrm>
          <a:prstGeom prst="rect">
            <a:avLst/>
          </a:prstGeom>
        </p:spPr>
        <p:txBody>
          <a:bodyPr anchor="t" rtlCol="false" tIns="0" lIns="0" bIns="0" rIns="0">
            <a:spAutoFit/>
          </a:bodyPr>
          <a:lstStyle/>
          <a:p>
            <a:pPr algn="ctr">
              <a:lnSpc>
                <a:spcPts val="9360"/>
              </a:lnSpc>
            </a:pPr>
            <a:r>
              <a:rPr lang="en-US" sz="7200">
                <a:solidFill>
                  <a:srgbClr val="FFFFFF"/>
                </a:solidFill>
                <a:latin typeface="Architects Daughter"/>
              </a:rPr>
              <a:t>What might you do differently (or extra) following this session?</a:t>
            </a:r>
          </a:p>
        </p:txBody>
      </p:sp>
    </p:spTree>
  </p:cSld>
  <p:clrMapOvr>
    <a:masterClrMapping/>
  </p:clrMapOvr>
  <p:transition spd="slow">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773572" y="-1424880"/>
            <a:ext cx="15153127" cy="15992746"/>
          </a:xfrm>
          <a:custGeom>
            <a:avLst/>
            <a:gdLst/>
            <a:ahLst/>
            <a:cxnLst/>
            <a:rect r="r" b="b" t="t" l="l"/>
            <a:pathLst>
              <a:path h="15992746" w="15153127">
                <a:moveTo>
                  <a:pt x="0" y="0"/>
                </a:moveTo>
                <a:lnTo>
                  <a:pt x="15153127" y="0"/>
                </a:lnTo>
                <a:lnTo>
                  <a:pt x="15153127" y="15992746"/>
                </a:lnTo>
                <a:lnTo>
                  <a:pt x="0" y="159927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8209" y="4335086"/>
            <a:ext cx="5170725" cy="5951914"/>
          </a:xfrm>
          <a:custGeom>
            <a:avLst/>
            <a:gdLst/>
            <a:ahLst/>
            <a:cxnLst/>
            <a:rect r="r" b="b" t="t" l="l"/>
            <a:pathLst>
              <a:path h="5951914" w="5170725">
                <a:moveTo>
                  <a:pt x="0" y="0"/>
                </a:moveTo>
                <a:lnTo>
                  <a:pt x="5170725" y="0"/>
                </a:lnTo>
                <a:lnTo>
                  <a:pt x="5170725" y="5951914"/>
                </a:lnTo>
                <a:lnTo>
                  <a:pt x="0" y="5951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5" id="5"/>
          <p:cNvPicPr>
            <a:picLocks noChangeAspect="true"/>
          </p:cNvPicPr>
          <p:nvPr/>
        </p:nvPicPr>
        <p:blipFill>
          <a:blip r:embed="rId7"/>
          <a:srcRect l="0" t="0" r="0" b="0"/>
          <a:stretch>
            <a:fillRect/>
          </a:stretch>
        </p:blipFill>
        <p:spPr>
          <a:xfrm flipH="false" flipV="false" rot="0">
            <a:off x="1273365" y="1211456"/>
            <a:ext cx="2717558" cy="3123630"/>
          </a:xfrm>
          <a:prstGeom prst="rect">
            <a:avLst/>
          </a:prstGeom>
        </p:spPr>
      </p:pic>
      <p:sp>
        <p:nvSpPr>
          <p:cNvPr name="TextBox 6" id="6"/>
          <p:cNvSpPr txBox="true"/>
          <p:nvPr/>
        </p:nvSpPr>
        <p:spPr>
          <a:xfrm rot="0">
            <a:off x="471680" y="701040"/>
            <a:ext cx="16017764" cy="874395"/>
          </a:xfrm>
          <a:prstGeom prst="rect">
            <a:avLst/>
          </a:prstGeom>
        </p:spPr>
        <p:txBody>
          <a:bodyPr anchor="t" rtlCol="false" tIns="0" lIns="0" bIns="0" rIns="0">
            <a:spAutoFit/>
          </a:bodyPr>
          <a:lstStyle/>
          <a:p>
            <a:pPr algn="ctr">
              <a:lnSpc>
                <a:spcPts val="6480"/>
              </a:lnSpc>
            </a:pPr>
            <a:r>
              <a:rPr lang="en-US" sz="7200" spc="-288">
                <a:solidFill>
                  <a:srgbClr val="FFC100"/>
                </a:solidFill>
                <a:latin typeface="Architects Daughter"/>
              </a:rPr>
              <a:t>What have you learnt from this session?</a:t>
            </a:r>
          </a:p>
        </p:txBody>
      </p:sp>
      <p:sp>
        <p:nvSpPr>
          <p:cNvPr name="TextBox 7" id="7"/>
          <p:cNvSpPr txBox="true"/>
          <p:nvPr/>
        </p:nvSpPr>
        <p:spPr>
          <a:xfrm rot="0">
            <a:off x="4232164" y="1929305"/>
            <a:ext cx="12257279" cy="3509010"/>
          </a:xfrm>
          <a:prstGeom prst="rect">
            <a:avLst/>
          </a:prstGeom>
        </p:spPr>
        <p:txBody>
          <a:bodyPr anchor="t" rtlCol="false" tIns="0" lIns="0" bIns="0" rIns="0">
            <a:spAutoFit/>
          </a:bodyPr>
          <a:lstStyle/>
          <a:p>
            <a:pPr algn="ctr">
              <a:lnSpc>
                <a:spcPts val="9360"/>
              </a:lnSpc>
            </a:pPr>
            <a:r>
              <a:rPr lang="en-US" sz="7200">
                <a:solidFill>
                  <a:srgbClr val="FFFFFF"/>
                </a:solidFill>
                <a:latin typeface="Architects Daughter"/>
              </a:rPr>
              <a:t>What might you do differently (or extra) following this session?</a:t>
            </a:r>
          </a:p>
        </p:txBody>
      </p:sp>
      <p:sp>
        <p:nvSpPr>
          <p:cNvPr name="TextBox 8" id="8"/>
          <p:cNvSpPr txBox="true"/>
          <p:nvPr/>
        </p:nvSpPr>
        <p:spPr>
          <a:xfrm rot="0">
            <a:off x="7123414" y="7780806"/>
            <a:ext cx="10448558" cy="1693545"/>
          </a:xfrm>
          <a:prstGeom prst="rect">
            <a:avLst/>
          </a:prstGeom>
        </p:spPr>
        <p:txBody>
          <a:bodyPr anchor="t" rtlCol="false" tIns="0" lIns="0" bIns="0" rIns="0">
            <a:spAutoFit/>
          </a:bodyPr>
          <a:lstStyle/>
          <a:p>
            <a:pPr algn="ctr">
              <a:lnSpc>
                <a:spcPts val="6480"/>
              </a:lnSpc>
            </a:pPr>
            <a:r>
              <a:rPr lang="en-US" sz="7200" spc="-288">
                <a:solidFill>
                  <a:srgbClr val="FFC100"/>
                </a:solidFill>
                <a:latin typeface="Architects Daughter"/>
              </a:rPr>
              <a:t>Do you have </a:t>
            </a:r>
          </a:p>
          <a:p>
            <a:pPr algn="ctr">
              <a:lnSpc>
                <a:spcPts val="6480"/>
              </a:lnSpc>
            </a:pPr>
            <a:r>
              <a:rPr lang="en-US" sz="7200" spc="-288">
                <a:solidFill>
                  <a:srgbClr val="FFC100"/>
                </a:solidFill>
                <a:latin typeface="Architects Daughter"/>
              </a:rPr>
              <a:t>any questions?</a:t>
            </a:r>
          </a:p>
        </p:txBody>
      </p:sp>
      <p:pic>
        <p:nvPicPr>
          <p:cNvPr name="Picture 9" id="9"/>
          <p:cNvPicPr>
            <a:picLocks noChangeAspect="true"/>
          </p:cNvPicPr>
          <p:nvPr/>
        </p:nvPicPr>
        <p:blipFill>
          <a:blip r:embed="rId8"/>
          <a:srcRect l="0" t="0" r="0" b="0"/>
          <a:stretch>
            <a:fillRect/>
          </a:stretch>
        </p:blipFill>
        <p:spPr>
          <a:xfrm flipH="false" flipV="false" rot="0">
            <a:off x="15351120" y="7140726"/>
            <a:ext cx="2575579" cy="2754630"/>
          </a:xfrm>
          <a:prstGeom prst="rect">
            <a:avLst/>
          </a:prstGeom>
        </p:spPr>
      </p:pic>
    </p:spTree>
  </p:cSld>
  <p:clrMapOvr>
    <a:masterClrMapping/>
  </p:clrMapOvr>
  <p:transition spd="slow">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5400000">
            <a:off x="7417437" y="-430248"/>
            <a:ext cx="6027980" cy="15713145"/>
          </a:xfrm>
          <a:custGeom>
            <a:avLst/>
            <a:gdLst/>
            <a:ahLst/>
            <a:cxnLst/>
            <a:rect r="r" b="b" t="t" l="l"/>
            <a:pathLst>
              <a:path h="15713145" w="6027980">
                <a:moveTo>
                  <a:pt x="6027980" y="0"/>
                </a:moveTo>
                <a:lnTo>
                  <a:pt x="0" y="0"/>
                </a:lnTo>
                <a:lnTo>
                  <a:pt x="0" y="15713146"/>
                </a:lnTo>
                <a:lnTo>
                  <a:pt x="6027980" y="15713146"/>
                </a:lnTo>
                <a:lnTo>
                  <a:pt x="6027980" y="0"/>
                </a:lnTo>
                <a:close/>
              </a:path>
            </a:pathLst>
          </a:custGeom>
          <a:blipFill>
            <a:blip r:embed="rId3"/>
            <a:stretch>
              <a:fillRect l="0" t="0" r="-122918" b="-17147"/>
            </a:stretch>
          </a:blipFill>
        </p:spPr>
      </p:sp>
      <p:sp>
        <p:nvSpPr>
          <p:cNvPr name="Freeform 4" id="4"/>
          <p:cNvSpPr/>
          <p:nvPr/>
        </p:nvSpPr>
        <p:spPr>
          <a:xfrm flipH="false" flipV="false" rot="0">
            <a:off x="264681" y="7426325"/>
            <a:ext cx="2725256" cy="2599213"/>
          </a:xfrm>
          <a:custGeom>
            <a:avLst/>
            <a:gdLst/>
            <a:ahLst/>
            <a:cxnLst/>
            <a:rect r="r" b="b" t="t" l="l"/>
            <a:pathLst>
              <a:path h="2599213" w="2725256">
                <a:moveTo>
                  <a:pt x="0" y="0"/>
                </a:moveTo>
                <a:lnTo>
                  <a:pt x="2725256" y="0"/>
                </a:lnTo>
                <a:lnTo>
                  <a:pt x="2725256" y="2599213"/>
                </a:lnTo>
                <a:lnTo>
                  <a:pt x="0" y="2599213"/>
                </a:lnTo>
                <a:lnTo>
                  <a:pt x="0" y="0"/>
                </a:lnTo>
                <a:close/>
              </a:path>
            </a:pathLst>
          </a:custGeom>
          <a:blipFill>
            <a:blip r:embed="rId4"/>
            <a:stretch>
              <a:fillRect l="0" t="0" r="0" b="0"/>
            </a:stretch>
          </a:blipFill>
        </p:spPr>
      </p:sp>
      <p:pic>
        <p:nvPicPr>
          <p:cNvPr name="Picture 5" id="5">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0" y="0"/>
            <a:ext cx="18288000" cy="10287000"/>
          </a:xfrm>
          <a:prstGeom prst="rect">
            <a:avLst/>
          </a:prstGeom>
        </p:spPr>
      </p:pic>
      <p:sp>
        <p:nvSpPr>
          <p:cNvPr name="TextBox 6" id="6"/>
          <p:cNvSpPr txBox="true"/>
          <p:nvPr/>
        </p:nvSpPr>
        <p:spPr>
          <a:xfrm rot="0">
            <a:off x="9437293" y="295275"/>
            <a:ext cx="8850707" cy="1282066"/>
          </a:xfrm>
          <a:prstGeom prst="rect">
            <a:avLst/>
          </a:prstGeom>
        </p:spPr>
        <p:txBody>
          <a:bodyPr anchor="t" rtlCol="false" tIns="0" lIns="0" bIns="0" rIns="0">
            <a:spAutoFit/>
          </a:bodyPr>
          <a:lstStyle/>
          <a:p>
            <a:pPr algn="ctr">
              <a:lnSpc>
                <a:spcPts val="9360"/>
              </a:lnSpc>
            </a:pPr>
            <a:r>
              <a:rPr lang="en-US" sz="10400" spc="-416">
                <a:solidFill>
                  <a:srgbClr val="FFFFFF"/>
                </a:solidFill>
                <a:latin typeface="Architects Daughter"/>
              </a:rPr>
              <a:t>Let us pray...</a:t>
            </a:r>
          </a:p>
        </p:txBody>
      </p:sp>
    </p:spTree>
  </p:cSld>
  <p:clrMapOvr>
    <a:masterClrMapping/>
  </p:clrMapOvr>
  <p:transition spd="slow">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346308" y="1060150"/>
            <a:ext cx="12693384" cy="7288659"/>
          </a:xfrm>
          <a:prstGeom prst="rect">
            <a:avLst/>
          </a:prstGeom>
        </p:spPr>
        <p:txBody>
          <a:bodyPr anchor="t" rtlCol="false" tIns="0" lIns="0" bIns="0" rIns="0">
            <a:spAutoFit/>
          </a:bodyPr>
          <a:lstStyle/>
          <a:p>
            <a:pPr algn="ctr">
              <a:lnSpc>
                <a:spcPts val="13917"/>
              </a:lnSpc>
            </a:pPr>
            <a:r>
              <a:rPr lang="en-US" sz="7998" spc="-319">
                <a:solidFill>
                  <a:srgbClr val="FFC100"/>
                </a:solidFill>
                <a:latin typeface="Architects Daughter"/>
              </a:rPr>
              <a:t>In the name of the Father,</a:t>
            </a:r>
          </a:p>
          <a:p>
            <a:pPr algn="ctr">
              <a:lnSpc>
                <a:spcPts val="13917"/>
              </a:lnSpc>
            </a:pPr>
            <a:r>
              <a:rPr lang="en-US" sz="7998" spc="-319">
                <a:solidFill>
                  <a:srgbClr val="FFC100"/>
                </a:solidFill>
                <a:latin typeface="Architects Daughter"/>
              </a:rPr>
              <a:t>the Son</a:t>
            </a:r>
          </a:p>
          <a:p>
            <a:pPr algn="ctr">
              <a:lnSpc>
                <a:spcPts val="13917"/>
              </a:lnSpc>
            </a:pPr>
            <a:r>
              <a:rPr lang="en-US" sz="7998" spc="-319">
                <a:solidFill>
                  <a:srgbClr val="FFC100"/>
                </a:solidFill>
                <a:latin typeface="Architects Daughter"/>
              </a:rPr>
              <a:t>and the Holy Spirit.</a:t>
            </a:r>
          </a:p>
          <a:p>
            <a:pPr algn="ctr">
              <a:lnSpc>
                <a:spcPts val="17396"/>
              </a:lnSpc>
            </a:pPr>
            <a:r>
              <a:rPr lang="en-US" sz="9997" spc="-399">
                <a:solidFill>
                  <a:srgbClr val="FFF7F0"/>
                </a:solidFill>
                <a:latin typeface="Architects Daughter"/>
              </a:rPr>
              <a:t>Amen.</a:t>
            </a:r>
          </a:p>
        </p:txBody>
      </p:sp>
      <p:sp>
        <p:nvSpPr>
          <p:cNvPr name="Freeform 4" id="4"/>
          <p:cNvSpPr/>
          <p:nvPr/>
        </p:nvSpPr>
        <p:spPr>
          <a:xfrm flipH="false" flipV="false" rot="0">
            <a:off x="603028" y="881647"/>
            <a:ext cx="4743280" cy="8376653"/>
          </a:xfrm>
          <a:custGeom>
            <a:avLst/>
            <a:gdLst/>
            <a:ahLst/>
            <a:cxnLst/>
            <a:rect r="r" b="b" t="t" l="l"/>
            <a:pathLst>
              <a:path h="8376653" w="4743280">
                <a:moveTo>
                  <a:pt x="0" y="0"/>
                </a:moveTo>
                <a:lnTo>
                  <a:pt x="4743280" y="0"/>
                </a:lnTo>
                <a:lnTo>
                  <a:pt x="4743280" y="8376653"/>
                </a:lnTo>
                <a:lnTo>
                  <a:pt x="0" y="83766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031880" y="7078212"/>
            <a:ext cx="3007812" cy="2868701"/>
          </a:xfrm>
          <a:custGeom>
            <a:avLst/>
            <a:gdLst/>
            <a:ahLst/>
            <a:cxnLst/>
            <a:rect r="r" b="b" t="t" l="l"/>
            <a:pathLst>
              <a:path h="2868701" w="3007812">
                <a:moveTo>
                  <a:pt x="0" y="0"/>
                </a:moveTo>
                <a:lnTo>
                  <a:pt x="3007811" y="0"/>
                </a:lnTo>
                <a:lnTo>
                  <a:pt x="3007811" y="2868700"/>
                </a:lnTo>
                <a:lnTo>
                  <a:pt x="0" y="2868700"/>
                </a:lnTo>
                <a:lnTo>
                  <a:pt x="0" y="0"/>
                </a:lnTo>
                <a:close/>
              </a:path>
            </a:pathLst>
          </a:custGeom>
          <a:blipFill>
            <a:blip r:embed="rId5"/>
            <a:stretch>
              <a:fillRect l="0" t="0" r="0" b="0"/>
            </a:stretch>
          </a:blipFill>
        </p:spPr>
      </p:sp>
      <p:sp>
        <p:nvSpPr>
          <p:cNvPr name="Freeform 6" id="6"/>
          <p:cNvSpPr/>
          <p:nvPr/>
        </p:nvSpPr>
        <p:spPr>
          <a:xfrm flipH="false" flipV="false" rot="0">
            <a:off x="15131142" y="6750704"/>
            <a:ext cx="2908549" cy="3196208"/>
          </a:xfrm>
          <a:custGeom>
            <a:avLst/>
            <a:gdLst/>
            <a:ahLst/>
            <a:cxnLst/>
            <a:rect r="r" b="b" t="t" l="l"/>
            <a:pathLst>
              <a:path h="3196208" w="2908549">
                <a:moveTo>
                  <a:pt x="0" y="0"/>
                </a:moveTo>
                <a:lnTo>
                  <a:pt x="2908549" y="0"/>
                </a:lnTo>
                <a:lnTo>
                  <a:pt x="2908549" y="3196208"/>
                </a:lnTo>
                <a:lnTo>
                  <a:pt x="0" y="31962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125132" y="2402352"/>
            <a:ext cx="1699072" cy="1680604"/>
          </a:xfrm>
          <a:custGeom>
            <a:avLst/>
            <a:gdLst/>
            <a:ahLst/>
            <a:cxnLst/>
            <a:rect r="r" b="b" t="t" l="l"/>
            <a:pathLst>
              <a:path h="1680604" w="1699072">
                <a:moveTo>
                  <a:pt x="0" y="0"/>
                </a:moveTo>
                <a:lnTo>
                  <a:pt x="1699072" y="0"/>
                </a:lnTo>
                <a:lnTo>
                  <a:pt x="1699072" y="1680604"/>
                </a:lnTo>
                <a:lnTo>
                  <a:pt x="0" y="1680604"/>
                </a:lnTo>
                <a:lnTo>
                  <a:pt x="0" y="0"/>
                </a:lnTo>
                <a:close/>
              </a:path>
            </a:pathLst>
          </a:custGeom>
          <a:blipFill>
            <a:blip r:embed="rId8"/>
            <a:stretch>
              <a:fillRect l="0" t="0" r="0" b="0"/>
            </a:stretch>
          </a:blipFill>
        </p:spPr>
      </p:sp>
    </p:spTree>
  </p:cSld>
  <p:clrMapOvr>
    <a:masterClrMapping/>
  </p:clrMapOvr>
  <p:transition spd="slow">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0" y="8092878"/>
            <a:ext cx="2179643" cy="2078835"/>
          </a:xfrm>
          <a:custGeom>
            <a:avLst/>
            <a:gdLst/>
            <a:ahLst/>
            <a:cxnLst/>
            <a:rect r="r" b="b" t="t" l="l"/>
            <a:pathLst>
              <a:path h="2078835" w="2179643">
                <a:moveTo>
                  <a:pt x="0" y="0"/>
                </a:moveTo>
                <a:lnTo>
                  <a:pt x="2179643" y="0"/>
                </a:lnTo>
                <a:lnTo>
                  <a:pt x="2179643" y="2078834"/>
                </a:lnTo>
                <a:lnTo>
                  <a:pt x="0" y="2078834"/>
                </a:lnTo>
                <a:lnTo>
                  <a:pt x="0" y="0"/>
                </a:lnTo>
                <a:close/>
              </a:path>
            </a:pathLst>
          </a:custGeom>
          <a:blipFill>
            <a:blip r:embed="rId3"/>
            <a:stretch>
              <a:fillRect l="0" t="0" r="0" b="0"/>
            </a:stretch>
          </a:blipFill>
        </p:spPr>
      </p:sp>
      <p:sp>
        <p:nvSpPr>
          <p:cNvPr name="Freeform 4" id="4"/>
          <p:cNvSpPr/>
          <p:nvPr/>
        </p:nvSpPr>
        <p:spPr>
          <a:xfrm flipH="false" flipV="false" rot="0">
            <a:off x="8001000" y="-372463"/>
            <a:ext cx="10978717" cy="10978717"/>
          </a:xfrm>
          <a:custGeom>
            <a:avLst/>
            <a:gdLst/>
            <a:ahLst/>
            <a:cxnLst/>
            <a:rect r="r" b="b" t="t" l="l"/>
            <a:pathLst>
              <a:path h="10978717" w="10978717">
                <a:moveTo>
                  <a:pt x="0" y="0"/>
                </a:moveTo>
                <a:lnTo>
                  <a:pt x="10978717" y="0"/>
                </a:lnTo>
                <a:lnTo>
                  <a:pt x="10978717" y="10978717"/>
                </a:lnTo>
                <a:lnTo>
                  <a:pt x="0" y="10978717"/>
                </a:lnTo>
                <a:lnTo>
                  <a:pt x="0" y="0"/>
                </a:lnTo>
                <a:close/>
              </a:path>
            </a:pathLst>
          </a:custGeom>
          <a:blipFill>
            <a:blip r:embed="rId4"/>
            <a:stretch>
              <a:fillRect l="0" t="0" r="0" b="0"/>
            </a:stretch>
          </a:blipFill>
        </p:spPr>
      </p:sp>
      <p:sp>
        <p:nvSpPr>
          <p:cNvPr name="TextBox 5" id="5"/>
          <p:cNvSpPr txBox="true"/>
          <p:nvPr/>
        </p:nvSpPr>
        <p:spPr>
          <a:xfrm rot="0">
            <a:off x="441583" y="545024"/>
            <a:ext cx="7124054" cy="7553962"/>
          </a:xfrm>
          <a:prstGeom prst="rect">
            <a:avLst/>
          </a:prstGeom>
        </p:spPr>
        <p:txBody>
          <a:bodyPr anchor="t" rtlCol="false" tIns="0" lIns="0" bIns="0" rIns="0">
            <a:spAutoFit/>
          </a:bodyPr>
          <a:lstStyle/>
          <a:p>
            <a:pPr algn="ctr">
              <a:lnSpc>
                <a:spcPts val="7480"/>
              </a:lnSpc>
            </a:pPr>
            <a:r>
              <a:rPr lang="en-US" sz="6800" spc="-272">
                <a:solidFill>
                  <a:srgbClr val="FFFFFF"/>
                </a:solidFill>
                <a:latin typeface="Architects Daughter"/>
              </a:rPr>
              <a:t>Let us spend a few moments thinking about what we are being asked to do in this passage from </a:t>
            </a:r>
          </a:p>
          <a:p>
            <a:pPr algn="ctr">
              <a:lnSpc>
                <a:spcPts val="7480"/>
              </a:lnSpc>
            </a:pPr>
            <a:r>
              <a:rPr lang="en-US" sz="6800" spc="-272">
                <a:solidFill>
                  <a:srgbClr val="FFFFFF"/>
                </a:solidFill>
                <a:latin typeface="Architects Daughter"/>
              </a:rPr>
              <a:t>the Book of Proverbs... </a:t>
            </a:r>
          </a:p>
        </p:txBody>
      </p:sp>
      <p:sp>
        <p:nvSpPr>
          <p:cNvPr name="TextBox 6" id="6"/>
          <p:cNvSpPr txBox="true"/>
          <p:nvPr/>
        </p:nvSpPr>
        <p:spPr>
          <a:xfrm rot="0">
            <a:off x="10873319" y="1184078"/>
            <a:ext cx="5234079" cy="6908800"/>
          </a:xfrm>
          <a:prstGeom prst="rect">
            <a:avLst/>
          </a:prstGeom>
        </p:spPr>
        <p:txBody>
          <a:bodyPr anchor="t" rtlCol="false" tIns="0" lIns="0" bIns="0" rIns="0">
            <a:spAutoFit/>
          </a:bodyPr>
          <a:lstStyle/>
          <a:p>
            <a:pPr algn="ctr">
              <a:lnSpc>
                <a:spcPts val="6299"/>
              </a:lnSpc>
            </a:pPr>
            <a:r>
              <a:rPr lang="en-US" sz="6299" spc="-251">
                <a:solidFill>
                  <a:srgbClr val="000000"/>
                </a:solidFill>
                <a:latin typeface="Architects Daughter"/>
              </a:rPr>
              <a:t>‘Open your mouth, judge righteously, defend the rights of the poor and needy.’ </a:t>
            </a:r>
          </a:p>
          <a:p>
            <a:pPr algn="ctr">
              <a:lnSpc>
                <a:spcPts val="5610"/>
              </a:lnSpc>
            </a:pPr>
            <a:r>
              <a:rPr lang="en-US" sz="5100" spc="-204">
                <a:solidFill>
                  <a:srgbClr val="FFFFFF"/>
                </a:solidFill>
                <a:latin typeface="Architects Daughter"/>
              </a:rPr>
              <a:t>Proverbs 31:9</a:t>
            </a:r>
          </a:p>
          <a:p>
            <a:pPr algn="ctr">
              <a:lnSpc>
                <a:spcPts val="5200"/>
              </a:lnSpc>
              <a:spcBef>
                <a:spcPct val="0"/>
              </a:spcBef>
            </a:pPr>
          </a:p>
        </p:txBody>
      </p:sp>
    </p:spTree>
  </p:cSld>
  <p:clrMapOvr>
    <a:masterClrMapping/>
  </p:clrMapOvr>
  <p:transition spd="slow">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44157" y="6080136"/>
            <a:ext cx="3918403" cy="5064172"/>
          </a:xfrm>
          <a:custGeom>
            <a:avLst/>
            <a:gdLst/>
            <a:ahLst/>
            <a:cxnLst/>
            <a:rect r="r" b="b" t="t" l="l"/>
            <a:pathLst>
              <a:path h="5064172" w="3918403">
                <a:moveTo>
                  <a:pt x="0" y="0"/>
                </a:moveTo>
                <a:lnTo>
                  <a:pt x="3918403" y="0"/>
                </a:lnTo>
                <a:lnTo>
                  <a:pt x="3918403" y="5064172"/>
                </a:lnTo>
                <a:lnTo>
                  <a:pt x="0" y="5064172"/>
                </a:lnTo>
                <a:lnTo>
                  <a:pt x="0" y="0"/>
                </a:lnTo>
                <a:close/>
              </a:path>
            </a:pathLst>
          </a:custGeom>
          <a:blipFill>
            <a:blip r:embed="rId3"/>
            <a:stretch>
              <a:fillRect l="0" t="0" r="0" b="0"/>
            </a:stretch>
          </a:blipFill>
        </p:spPr>
      </p:sp>
      <p:sp>
        <p:nvSpPr>
          <p:cNvPr name="Freeform 4" id="4"/>
          <p:cNvSpPr/>
          <p:nvPr/>
        </p:nvSpPr>
        <p:spPr>
          <a:xfrm flipH="false" flipV="false" rot="0">
            <a:off x="14231531" y="3904899"/>
            <a:ext cx="3398774" cy="6002250"/>
          </a:xfrm>
          <a:custGeom>
            <a:avLst/>
            <a:gdLst/>
            <a:ahLst/>
            <a:cxnLst/>
            <a:rect r="r" b="b" t="t" l="l"/>
            <a:pathLst>
              <a:path h="6002250" w="3398774">
                <a:moveTo>
                  <a:pt x="0" y="0"/>
                </a:moveTo>
                <a:lnTo>
                  <a:pt x="3398774" y="0"/>
                </a:lnTo>
                <a:lnTo>
                  <a:pt x="3398774" y="6002250"/>
                </a:lnTo>
                <a:lnTo>
                  <a:pt x="0" y="60022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2165559" y="385030"/>
            <a:ext cx="5618595" cy="3202599"/>
          </a:xfrm>
          <a:prstGeom prst="rect">
            <a:avLst/>
          </a:prstGeom>
        </p:spPr>
      </p:pic>
      <p:sp>
        <p:nvSpPr>
          <p:cNvPr name="Freeform 6" id="6"/>
          <p:cNvSpPr/>
          <p:nvPr/>
        </p:nvSpPr>
        <p:spPr>
          <a:xfrm flipH="false" flipV="false" rot="0">
            <a:off x="15206779" y="4847901"/>
            <a:ext cx="1609616" cy="1592120"/>
          </a:xfrm>
          <a:custGeom>
            <a:avLst/>
            <a:gdLst/>
            <a:ahLst/>
            <a:cxnLst/>
            <a:rect r="r" b="b" t="t" l="l"/>
            <a:pathLst>
              <a:path h="1592120" w="1609616">
                <a:moveTo>
                  <a:pt x="0" y="0"/>
                </a:moveTo>
                <a:lnTo>
                  <a:pt x="1609616" y="0"/>
                </a:lnTo>
                <a:lnTo>
                  <a:pt x="1609616" y="1592120"/>
                </a:lnTo>
                <a:lnTo>
                  <a:pt x="0" y="1592120"/>
                </a:lnTo>
                <a:lnTo>
                  <a:pt x="0" y="0"/>
                </a:lnTo>
                <a:close/>
              </a:path>
            </a:pathLst>
          </a:custGeom>
          <a:blipFill>
            <a:blip r:embed="rId9"/>
            <a:stretch>
              <a:fillRect l="0" t="0" r="0" b="0"/>
            </a:stretch>
          </a:blipFill>
        </p:spPr>
      </p:sp>
      <p:sp>
        <p:nvSpPr>
          <p:cNvPr name="Freeform 7" id="7"/>
          <p:cNvSpPr/>
          <p:nvPr/>
        </p:nvSpPr>
        <p:spPr>
          <a:xfrm flipH="false" flipV="false" rot="0">
            <a:off x="133870" y="2728440"/>
            <a:ext cx="3377539" cy="3711581"/>
          </a:xfrm>
          <a:custGeom>
            <a:avLst/>
            <a:gdLst/>
            <a:ahLst/>
            <a:cxnLst/>
            <a:rect r="r" b="b" t="t" l="l"/>
            <a:pathLst>
              <a:path h="3711581" w="3377539">
                <a:moveTo>
                  <a:pt x="0" y="0"/>
                </a:moveTo>
                <a:lnTo>
                  <a:pt x="3377539" y="0"/>
                </a:lnTo>
                <a:lnTo>
                  <a:pt x="3377539" y="3711581"/>
                </a:lnTo>
                <a:lnTo>
                  <a:pt x="0" y="37115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3511409" y="3644779"/>
            <a:ext cx="10720123" cy="6262370"/>
          </a:xfrm>
          <a:prstGeom prst="rect">
            <a:avLst/>
          </a:prstGeom>
        </p:spPr>
        <p:txBody>
          <a:bodyPr anchor="t" rtlCol="false" tIns="0" lIns="0" bIns="0" rIns="0">
            <a:spAutoFit/>
          </a:bodyPr>
          <a:lstStyle/>
          <a:p>
            <a:pPr algn="ctr">
              <a:lnSpc>
                <a:spcPts val="6160"/>
              </a:lnSpc>
            </a:pPr>
            <a:r>
              <a:rPr lang="en-US" sz="5600" spc="-224">
                <a:solidFill>
                  <a:srgbClr val="FFFFFF"/>
                </a:solidFill>
                <a:latin typeface="Architects Daughter"/>
              </a:rPr>
              <a:t>Dear Lord,</a:t>
            </a:r>
          </a:p>
          <a:p>
            <a:pPr algn="ctr">
              <a:lnSpc>
                <a:spcPts val="6160"/>
              </a:lnSpc>
            </a:pPr>
            <a:r>
              <a:rPr lang="en-US" sz="5600" spc="-224">
                <a:solidFill>
                  <a:srgbClr val="FFFFFF"/>
                </a:solidFill>
                <a:latin typeface="Architects Daughter"/>
              </a:rPr>
              <a:t>we work in your name to be reminded to hear one another’s burdens and act as advocates for those who voices are not heard., particularly the poor and vulnerable.</a:t>
            </a:r>
          </a:p>
          <a:p>
            <a:pPr algn="ctr">
              <a:lnSpc>
                <a:spcPts val="6160"/>
              </a:lnSpc>
            </a:pPr>
            <a:r>
              <a:rPr lang="en-US" sz="5600" spc="-224">
                <a:solidFill>
                  <a:srgbClr val="FFC100"/>
                </a:solidFill>
                <a:latin typeface="Architects Daughter"/>
              </a:rPr>
              <a:t>Lord Hear Us...</a:t>
            </a:r>
          </a:p>
        </p:txBody>
      </p:sp>
      <p:sp>
        <p:nvSpPr>
          <p:cNvPr name="TextBox 9" id="9"/>
          <p:cNvSpPr txBox="true"/>
          <p:nvPr/>
        </p:nvSpPr>
        <p:spPr>
          <a:xfrm rot="0">
            <a:off x="366929" y="606572"/>
            <a:ext cx="11535994" cy="2681605"/>
          </a:xfrm>
          <a:prstGeom prst="rect">
            <a:avLst/>
          </a:prstGeom>
        </p:spPr>
        <p:txBody>
          <a:bodyPr anchor="t" rtlCol="false" tIns="0" lIns="0" bIns="0" rIns="0">
            <a:spAutoFit/>
          </a:bodyPr>
          <a:lstStyle/>
          <a:p>
            <a:pPr algn="ctr">
              <a:lnSpc>
                <a:spcPts val="7039"/>
              </a:lnSpc>
            </a:pPr>
            <a:r>
              <a:rPr lang="en-US" sz="6399" spc="-255">
                <a:solidFill>
                  <a:srgbClr val="FFC100"/>
                </a:solidFill>
                <a:latin typeface="Architects Daughter"/>
              </a:rPr>
              <a:t>ACN speaks out on behalf of the poor and needy throughout the world... </a:t>
            </a:r>
          </a:p>
        </p:txBody>
      </p:sp>
    </p:spTree>
  </p:cSld>
  <p:clrMapOvr>
    <a:masterClrMapping/>
  </p:clrMapOvr>
  <p:transition spd="slow">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44157" y="6080136"/>
            <a:ext cx="3918403" cy="5064172"/>
          </a:xfrm>
          <a:custGeom>
            <a:avLst/>
            <a:gdLst/>
            <a:ahLst/>
            <a:cxnLst/>
            <a:rect r="r" b="b" t="t" l="l"/>
            <a:pathLst>
              <a:path h="5064172" w="3918403">
                <a:moveTo>
                  <a:pt x="0" y="0"/>
                </a:moveTo>
                <a:lnTo>
                  <a:pt x="3918403" y="0"/>
                </a:lnTo>
                <a:lnTo>
                  <a:pt x="3918403" y="5064172"/>
                </a:lnTo>
                <a:lnTo>
                  <a:pt x="0" y="5064172"/>
                </a:lnTo>
                <a:lnTo>
                  <a:pt x="0" y="0"/>
                </a:lnTo>
                <a:close/>
              </a:path>
            </a:pathLst>
          </a:custGeom>
          <a:blipFill>
            <a:blip r:embed="rId3"/>
            <a:stretch>
              <a:fillRect l="0" t="0" r="0" b="0"/>
            </a:stretch>
          </a:blipFill>
        </p:spPr>
      </p:sp>
      <p:sp>
        <p:nvSpPr>
          <p:cNvPr name="Freeform 4" id="4"/>
          <p:cNvSpPr/>
          <p:nvPr/>
        </p:nvSpPr>
        <p:spPr>
          <a:xfrm flipH="false" flipV="false" rot="0">
            <a:off x="14231531" y="3904899"/>
            <a:ext cx="3398774" cy="6002250"/>
          </a:xfrm>
          <a:custGeom>
            <a:avLst/>
            <a:gdLst/>
            <a:ahLst/>
            <a:cxnLst/>
            <a:rect r="r" b="b" t="t" l="l"/>
            <a:pathLst>
              <a:path h="6002250" w="3398774">
                <a:moveTo>
                  <a:pt x="0" y="0"/>
                </a:moveTo>
                <a:lnTo>
                  <a:pt x="3398774" y="0"/>
                </a:lnTo>
                <a:lnTo>
                  <a:pt x="3398774" y="6002250"/>
                </a:lnTo>
                <a:lnTo>
                  <a:pt x="0" y="60022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2165559" y="385030"/>
            <a:ext cx="5618595" cy="3202599"/>
          </a:xfrm>
          <a:prstGeom prst="rect">
            <a:avLst/>
          </a:prstGeom>
        </p:spPr>
      </p:pic>
      <p:sp>
        <p:nvSpPr>
          <p:cNvPr name="Freeform 6" id="6"/>
          <p:cNvSpPr/>
          <p:nvPr/>
        </p:nvSpPr>
        <p:spPr>
          <a:xfrm flipH="false" flipV="false" rot="0">
            <a:off x="15206779" y="4847901"/>
            <a:ext cx="1609616" cy="1592120"/>
          </a:xfrm>
          <a:custGeom>
            <a:avLst/>
            <a:gdLst/>
            <a:ahLst/>
            <a:cxnLst/>
            <a:rect r="r" b="b" t="t" l="l"/>
            <a:pathLst>
              <a:path h="1592120" w="1609616">
                <a:moveTo>
                  <a:pt x="0" y="0"/>
                </a:moveTo>
                <a:lnTo>
                  <a:pt x="1609616" y="0"/>
                </a:lnTo>
                <a:lnTo>
                  <a:pt x="1609616" y="1592120"/>
                </a:lnTo>
                <a:lnTo>
                  <a:pt x="0" y="1592120"/>
                </a:lnTo>
                <a:lnTo>
                  <a:pt x="0" y="0"/>
                </a:lnTo>
                <a:close/>
              </a:path>
            </a:pathLst>
          </a:custGeom>
          <a:blipFill>
            <a:blip r:embed="rId9"/>
            <a:stretch>
              <a:fillRect l="0" t="0" r="0" b="0"/>
            </a:stretch>
          </a:blipFill>
        </p:spPr>
      </p:sp>
      <p:sp>
        <p:nvSpPr>
          <p:cNvPr name="Freeform 7" id="7"/>
          <p:cNvSpPr/>
          <p:nvPr/>
        </p:nvSpPr>
        <p:spPr>
          <a:xfrm flipH="false" flipV="false" rot="0">
            <a:off x="133870" y="2728440"/>
            <a:ext cx="3377539" cy="3711581"/>
          </a:xfrm>
          <a:custGeom>
            <a:avLst/>
            <a:gdLst/>
            <a:ahLst/>
            <a:cxnLst/>
            <a:rect r="r" b="b" t="t" l="l"/>
            <a:pathLst>
              <a:path h="3711581" w="3377539">
                <a:moveTo>
                  <a:pt x="0" y="0"/>
                </a:moveTo>
                <a:lnTo>
                  <a:pt x="3377539" y="0"/>
                </a:lnTo>
                <a:lnTo>
                  <a:pt x="3377539" y="3711581"/>
                </a:lnTo>
                <a:lnTo>
                  <a:pt x="0" y="37115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3342827" y="3644779"/>
            <a:ext cx="10720123" cy="7043420"/>
          </a:xfrm>
          <a:prstGeom prst="rect">
            <a:avLst/>
          </a:prstGeom>
        </p:spPr>
        <p:txBody>
          <a:bodyPr anchor="t" rtlCol="false" tIns="0" lIns="0" bIns="0" rIns="0">
            <a:spAutoFit/>
          </a:bodyPr>
          <a:lstStyle/>
          <a:p>
            <a:pPr algn="ctr">
              <a:lnSpc>
                <a:spcPts val="6160"/>
              </a:lnSpc>
            </a:pPr>
            <a:r>
              <a:rPr lang="en-US" sz="5600" spc="-224">
                <a:solidFill>
                  <a:srgbClr val="FFFFFF"/>
                </a:solidFill>
                <a:latin typeface="Architects Daughter"/>
              </a:rPr>
              <a:t>Dear Lord,</a:t>
            </a:r>
          </a:p>
          <a:p>
            <a:pPr algn="ctr">
              <a:lnSpc>
                <a:spcPts val="6160"/>
              </a:lnSpc>
            </a:pPr>
            <a:r>
              <a:rPr lang="en-US" sz="5600" spc="-224">
                <a:solidFill>
                  <a:srgbClr val="FFFFFF"/>
                </a:solidFill>
                <a:latin typeface="Architects Daughter"/>
              </a:rPr>
              <a:t>continue to bless and strengthen each effort we make as individuals when we seek to be better as we understand how we can love our neighbours more dearly and without judgement.</a:t>
            </a:r>
          </a:p>
          <a:p>
            <a:pPr algn="ctr">
              <a:lnSpc>
                <a:spcPts val="6160"/>
              </a:lnSpc>
            </a:pPr>
            <a:r>
              <a:rPr lang="en-US" sz="5600" spc="-224">
                <a:solidFill>
                  <a:srgbClr val="FFC100"/>
                </a:solidFill>
                <a:latin typeface="Architects Daughter"/>
              </a:rPr>
              <a:t>Lord Hear Us....</a:t>
            </a:r>
          </a:p>
          <a:p>
            <a:pPr algn="ctr">
              <a:lnSpc>
                <a:spcPts val="6160"/>
              </a:lnSpc>
            </a:pPr>
          </a:p>
        </p:txBody>
      </p:sp>
      <p:sp>
        <p:nvSpPr>
          <p:cNvPr name="TextBox 9" id="9"/>
          <p:cNvSpPr txBox="true"/>
          <p:nvPr/>
        </p:nvSpPr>
        <p:spPr>
          <a:xfrm rot="0">
            <a:off x="366929" y="606572"/>
            <a:ext cx="11535994" cy="2681605"/>
          </a:xfrm>
          <a:prstGeom prst="rect">
            <a:avLst/>
          </a:prstGeom>
        </p:spPr>
        <p:txBody>
          <a:bodyPr anchor="t" rtlCol="false" tIns="0" lIns="0" bIns="0" rIns="0">
            <a:spAutoFit/>
          </a:bodyPr>
          <a:lstStyle/>
          <a:p>
            <a:pPr algn="ctr">
              <a:lnSpc>
                <a:spcPts val="7039"/>
              </a:lnSpc>
            </a:pPr>
            <a:r>
              <a:rPr lang="en-US" sz="6399" spc="-255">
                <a:solidFill>
                  <a:srgbClr val="FFC100"/>
                </a:solidFill>
                <a:latin typeface="Architects Daughter"/>
              </a:rPr>
              <a:t>Through its work for the poor and vulnerable, ACN judges righteously... </a:t>
            </a:r>
          </a:p>
        </p:txBody>
      </p:sp>
    </p:spTree>
  </p:cSld>
  <p:clrMapOvr>
    <a:masterClrMapping/>
  </p:clrMapOvr>
  <p:transition spd="slow">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44157" y="6080136"/>
            <a:ext cx="3918403" cy="5064172"/>
          </a:xfrm>
          <a:custGeom>
            <a:avLst/>
            <a:gdLst/>
            <a:ahLst/>
            <a:cxnLst/>
            <a:rect r="r" b="b" t="t" l="l"/>
            <a:pathLst>
              <a:path h="5064172" w="3918403">
                <a:moveTo>
                  <a:pt x="0" y="0"/>
                </a:moveTo>
                <a:lnTo>
                  <a:pt x="3918403" y="0"/>
                </a:lnTo>
                <a:lnTo>
                  <a:pt x="3918403" y="5064172"/>
                </a:lnTo>
                <a:lnTo>
                  <a:pt x="0" y="5064172"/>
                </a:lnTo>
                <a:lnTo>
                  <a:pt x="0" y="0"/>
                </a:lnTo>
                <a:close/>
              </a:path>
            </a:pathLst>
          </a:custGeom>
          <a:blipFill>
            <a:blip r:embed="rId3"/>
            <a:stretch>
              <a:fillRect l="0" t="0" r="0" b="0"/>
            </a:stretch>
          </a:blipFill>
        </p:spPr>
      </p:sp>
      <p:sp>
        <p:nvSpPr>
          <p:cNvPr name="Freeform 4" id="4"/>
          <p:cNvSpPr/>
          <p:nvPr/>
        </p:nvSpPr>
        <p:spPr>
          <a:xfrm flipH="false" flipV="false" rot="0">
            <a:off x="14231531" y="3904899"/>
            <a:ext cx="3398774" cy="6002250"/>
          </a:xfrm>
          <a:custGeom>
            <a:avLst/>
            <a:gdLst/>
            <a:ahLst/>
            <a:cxnLst/>
            <a:rect r="r" b="b" t="t" l="l"/>
            <a:pathLst>
              <a:path h="6002250" w="3398774">
                <a:moveTo>
                  <a:pt x="0" y="0"/>
                </a:moveTo>
                <a:lnTo>
                  <a:pt x="3398774" y="0"/>
                </a:lnTo>
                <a:lnTo>
                  <a:pt x="3398774" y="6002250"/>
                </a:lnTo>
                <a:lnTo>
                  <a:pt x="0" y="60022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2165559" y="385030"/>
            <a:ext cx="5618595" cy="3202599"/>
          </a:xfrm>
          <a:prstGeom prst="rect">
            <a:avLst/>
          </a:prstGeom>
        </p:spPr>
      </p:pic>
      <p:sp>
        <p:nvSpPr>
          <p:cNvPr name="Freeform 6" id="6"/>
          <p:cNvSpPr/>
          <p:nvPr/>
        </p:nvSpPr>
        <p:spPr>
          <a:xfrm flipH="false" flipV="false" rot="0">
            <a:off x="15206779" y="4847901"/>
            <a:ext cx="1609616" cy="1592120"/>
          </a:xfrm>
          <a:custGeom>
            <a:avLst/>
            <a:gdLst/>
            <a:ahLst/>
            <a:cxnLst/>
            <a:rect r="r" b="b" t="t" l="l"/>
            <a:pathLst>
              <a:path h="1592120" w="1609616">
                <a:moveTo>
                  <a:pt x="0" y="0"/>
                </a:moveTo>
                <a:lnTo>
                  <a:pt x="1609616" y="0"/>
                </a:lnTo>
                <a:lnTo>
                  <a:pt x="1609616" y="1592120"/>
                </a:lnTo>
                <a:lnTo>
                  <a:pt x="0" y="1592120"/>
                </a:lnTo>
                <a:lnTo>
                  <a:pt x="0" y="0"/>
                </a:lnTo>
                <a:close/>
              </a:path>
            </a:pathLst>
          </a:custGeom>
          <a:blipFill>
            <a:blip r:embed="rId9"/>
            <a:stretch>
              <a:fillRect l="0" t="0" r="0" b="0"/>
            </a:stretch>
          </a:blipFill>
        </p:spPr>
      </p:sp>
      <p:sp>
        <p:nvSpPr>
          <p:cNvPr name="Freeform 7" id="7"/>
          <p:cNvSpPr/>
          <p:nvPr/>
        </p:nvSpPr>
        <p:spPr>
          <a:xfrm flipH="false" flipV="false" rot="0">
            <a:off x="133870" y="2728440"/>
            <a:ext cx="3377539" cy="3711581"/>
          </a:xfrm>
          <a:custGeom>
            <a:avLst/>
            <a:gdLst/>
            <a:ahLst/>
            <a:cxnLst/>
            <a:rect r="r" b="b" t="t" l="l"/>
            <a:pathLst>
              <a:path h="3711581" w="3377539">
                <a:moveTo>
                  <a:pt x="0" y="0"/>
                </a:moveTo>
                <a:lnTo>
                  <a:pt x="3377539" y="0"/>
                </a:lnTo>
                <a:lnTo>
                  <a:pt x="3377539" y="3711581"/>
                </a:lnTo>
                <a:lnTo>
                  <a:pt x="0" y="37115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3342827" y="3644779"/>
            <a:ext cx="10720123" cy="7043420"/>
          </a:xfrm>
          <a:prstGeom prst="rect">
            <a:avLst/>
          </a:prstGeom>
        </p:spPr>
        <p:txBody>
          <a:bodyPr anchor="t" rtlCol="false" tIns="0" lIns="0" bIns="0" rIns="0">
            <a:spAutoFit/>
          </a:bodyPr>
          <a:lstStyle/>
          <a:p>
            <a:pPr algn="ctr">
              <a:lnSpc>
                <a:spcPts val="6160"/>
              </a:lnSpc>
            </a:pPr>
            <a:r>
              <a:rPr lang="en-US" sz="5600" spc="-224">
                <a:solidFill>
                  <a:srgbClr val="FFFFFF"/>
                </a:solidFill>
                <a:latin typeface="Architects Daughter"/>
              </a:rPr>
              <a:t>Dear Lord,</a:t>
            </a:r>
          </a:p>
          <a:p>
            <a:pPr algn="ctr">
              <a:lnSpc>
                <a:spcPts val="6160"/>
              </a:lnSpc>
            </a:pPr>
            <a:r>
              <a:rPr lang="en-US" sz="5600" spc="-224">
                <a:solidFill>
                  <a:srgbClr val="FFFFFF"/>
                </a:solidFill>
                <a:latin typeface="Architects Daughter"/>
              </a:rPr>
              <a:t>Help us to hear the cries of the poor, vulnerable and oppressed and come to their aid. Teach us to see with your eyes their tremendous dignity and to care for them as you care for all humanity. </a:t>
            </a:r>
          </a:p>
          <a:p>
            <a:pPr algn="ctr">
              <a:lnSpc>
                <a:spcPts val="6160"/>
              </a:lnSpc>
            </a:pPr>
            <a:r>
              <a:rPr lang="en-US" sz="5600" spc="-224">
                <a:solidFill>
                  <a:srgbClr val="FFC100"/>
                </a:solidFill>
                <a:latin typeface="Architects Daughter"/>
              </a:rPr>
              <a:t>Lord Hear Us...</a:t>
            </a:r>
          </a:p>
          <a:p>
            <a:pPr algn="ctr">
              <a:lnSpc>
                <a:spcPts val="6160"/>
              </a:lnSpc>
            </a:pPr>
          </a:p>
        </p:txBody>
      </p:sp>
      <p:sp>
        <p:nvSpPr>
          <p:cNvPr name="TextBox 9" id="9"/>
          <p:cNvSpPr txBox="true"/>
          <p:nvPr/>
        </p:nvSpPr>
        <p:spPr>
          <a:xfrm rot="0">
            <a:off x="366929" y="606572"/>
            <a:ext cx="11535994" cy="2681605"/>
          </a:xfrm>
          <a:prstGeom prst="rect">
            <a:avLst/>
          </a:prstGeom>
        </p:spPr>
        <p:txBody>
          <a:bodyPr anchor="t" rtlCol="false" tIns="0" lIns="0" bIns="0" rIns="0">
            <a:spAutoFit/>
          </a:bodyPr>
          <a:lstStyle/>
          <a:p>
            <a:pPr algn="ctr">
              <a:lnSpc>
                <a:spcPts val="7039"/>
              </a:lnSpc>
            </a:pPr>
            <a:r>
              <a:rPr lang="en-US" sz="6399" spc="-255">
                <a:solidFill>
                  <a:srgbClr val="FFC100"/>
                </a:solidFill>
                <a:latin typeface="Architects Daughter"/>
              </a:rPr>
              <a:t>ACN works tirelessly to defend the rights of the poor and needy around the globe...</a:t>
            </a:r>
          </a:p>
        </p:txBody>
      </p:sp>
    </p:spTree>
  </p:cSld>
  <p:clrMapOvr>
    <a:masterClrMapping/>
  </p:clrMapOvr>
  <p:transition spd="slow">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201842" y="814571"/>
            <a:ext cx="4540958" cy="8019351"/>
          </a:xfrm>
          <a:custGeom>
            <a:avLst/>
            <a:gdLst/>
            <a:ahLst/>
            <a:cxnLst/>
            <a:rect r="r" b="b" t="t" l="l"/>
            <a:pathLst>
              <a:path h="8019351" w="4540958">
                <a:moveTo>
                  <a:pt x="0" y="0"/>
                </a:moveTo>
                <a:lnTo>
                  <a:pt x="4540957" y="0"/>
                </a:lnTo>
                <a:lnTo>
                  <a:pt x="4540957" y="8019351"/>
                </a:lnTo>
                <a:lnTo>
                  <a:pt x="0" y="80193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622784" y="2189516"/>
            <a:ext cx="1699072" cy="1680604"/>
          </a:xfrm>
          <a:custGeom>
            <a:avLst/>
            <a:gdLst/>
            <a:ahLst/>
            <a:cxnLst/>
            <a:rect r="r" b="b" t="t" l="l"/>
            <a:pathLst>
              <a:path h="1680604" w="1699072">
                <a:moveTo>
                  <a:pt x="0" y="0"/>
                </a:moveTo>
                <a:lnTo>
                  <a:pt x="1699073" y="0"/>
                </a:lnTo>
                <a:lnTo>
                  <a:pt x="1699073" y="1680604"/>
                </a:lnTo>
                <a:lnTo>
                  <a:pt x="0" y="1680604"/>
                </a:lnTo>
                <a:lnTo>
                  <a:pt x="0" y="0"/>
                </a:lnTo>
                <a:close/>
              </a:path>
            </a:pathLst>
          </a:custGeom>
          <a:blipFill>
            <a:blip r:embed="rId5"/>
            <a:stretch>
              <a:fillRect l="0" t="0" r="0" b="0"/>
            </a:stretch>
          </a:blipFill>
        </p:spPr>
      </p:sp>
      <p:sp>
        <p:nvSpPr>
          <p:cNvPr name="TextBox 5" id="5"/>
          <p:cNvSpPr txBox="true"/>
          <p:nvPr/>
        </p:nvSpPr>
        <p:spPr>
          <a:xfrm rot="0">
            <a:off x="544293" y="285750"/>
            <a:ext cx="12419005" cy="9715500"/>
          </a:xfrm>
          <a:prstGeom prst="rect">
            <a:avLst/>
          </a:prstGeom>
        </p:spPr>
        <p:txBody>
          <a:bodyPr anchor="t" rtlCol="false" tIns="0" lIns="0" bIns="0" rIns="0">
            <a:spAutoFit/>
          </a:bodyPr>
          <a:lstStyle/>
          <a:p>
            <a:pPr algn="ctr">
              <a:lnSpc>
                <a:spcPts val="5159"/>
              </a:lnSpc>
            </a:pPr>
            <a:r>
              <a:rPr lang="en-US" sz="4299" spc="-171">
                <a:solidFill>
                  <a:srgbClr val="FFC100"/>
                </a:solidFill>
                <a:latin typeface="Architects Daughter"/>
              </a:rPr>
              <a:t>Lord God, </a:t>
            </a:r>
          </a:p>
          <a:p>
            <a:pPr algn="ctr">
              <a:lnSpc>
                <a:spcPts val="5159"/>
              </a:lnSpc>
            </a:pPr>
            <a:r>
              <a:rPr lang="en-US" sz="4299" spc="-171">
                <a:solidFill>
                  <a:srgbClr val="FFFFFF"/>
                </a:solidFill>
                <a:latin typeface="Architects Daughter"/>
              </a:rPr>
              <a:t>You came to give honour to the least, those forgotten, overlooked and misjudged. </a:t>
            </a:r>
          </a:p>
          <a:p>
            <a:pPr algn="ctr">
              <a:lnSpc>
                <a:spcPts val="5159"/>
              </a:lnSpc>
            </a:pPr>
            <a:r>
              <a:rPr lang="en-US" sz="4299" spc="-171">
                <a:solidFill>
                  <a:srgbClr val="FFFFFF"/>
                </a:solidFill>
                <a:latin typeface="Architects Daughter"/>
              </a:rPr>
              <a:t>You came to give first place to the last, those left behind, misunderstood and undervalued. </a:t>
            </a:r>
          </a:p>
          <a:p>
            <a:pPr algn="ctr">
              <a:lnSpc>
                <a:spcPts val="5159"/>
              </a:lnSpc>
            </a:pPr>
            <a:r>
              <a:rPr lang="en-US" sz="4299" spc="-171">
                <a:solidFill>
                  <a:srgbClr val="FFFFFF"/>
                </a:solidFill>
                <a:latin typeface="Architects Daughter"/>
              </a:rPr>
              <a:t>You came to give a warm welcome to the lost, those who are orphaned, abandoned and destitute. </a:t>
            </a:r>
          </a:p>
          <a:p>
            <a:pPr algn="ctr">
              <a:lnSpc>
                <a:spcPts val="5159"/>
              </a:lnSpc>
            </a:pPr>
            <a:r>
              <a:rPr lang="en-US" sz="4299" spc="-171">
                <a:solidFill>
                  <a:srgbClr val="FFFFFF"/>
                </a:solidFill>
                <a:latin typeface="Architects Daughter"/>
              </a:rPr>
              <a:t>Help us to be your ears to listen to their cries. Help us to be your voice speaking out love and acceptance. Help us to be your feet walking beside those in need. </a:t>
            </a:r>
          </a:p>
          <a:p>
            <a:pPr algn="ctr">
              <a:lnSpc>
                <a:spcPts val="5159"/>
              </a:lnSpc>
            </a:pPr>
            <a:r>
              <a:rPr lang="en-US" sz="4299" spc="-171">
                <a:solidFill>
                  <a:srgbClr val="FFFFFF"/>
                </a:solidFill>
                <a:latin typeface="Architects Daughter"/>
              </a:rPr>
              <a:t>Help us to be your hands to clothe, feed and shelter them. You came for the least, the lost and last of this world. </a:t>
            </a:r>
          </a:p>
          <a:p>
            <a:pPr algn="ctr">
              <a:lnSpc>
                <a:spcPts val="5159"/>
              </a:lnSpc>
            </a:pPr>
            <a:r>
              <a:rPr lang="en-US" sz="4299" spc="-171">
                <a:solidFill>
                  <a:srgbClr val="FFC100"/>
                </a:solidFill>
                <a:latin typeface="Architects Daughter"/>
              </a:rPr>
              <a:t>Lord, hear our prayer.</a:t>
            </a:r>
          </a:p>
        </p:txBody>
      </p:sp>
      <p:sp>
        <p:nvSpPr>
          <p:cNvPr name="TextBox 6" id="6"/>
          <p:cNvSpPr txBox="true"/>
          <p:nvPr/>
        </p:nvSpPr>
        <p:spPr>
          <a:xfrm rot="0">
            <a:off x="11590667" y="9216771"/>
            <a:ext cx="6697333" cy="1924432"/>
          </a:xfrm>
          <a:prstGeom prst="rect">
            <a:avLst/>
          </a:prstGeom>
        </p:spPr>
        <p:txBody>
          <a:bodyPr anchor="t" rtlCol="false" tIns="0" lIns="0" bIns="0" rIns="0">
            <a:spAutoFit/>
          </a:bodyPr>
          <a:lstStyle/>
          <a:p>
            <a:pPr algn="ctr">
              <a:lnSpc>
                <a:spcPts val="3131"/>
              </a:lnSpc>
              <a:spcBef>
                <a:spcPct val="0"/>
              </a:spcBef>
            </a:pPr>
            <a:r>
              <a:rPr lang="en-US" sz="1799" spc="-71">
                <a:solidFill>
                  <a:srgbClr val="FFDE59"/>
                </a:solidFill>
                <a:latin typeface="Architects Daughter"/>
              </a:rPr>
              <a:t>(a contemporary prayer for the poor and vulnerable from www.lords-prayer-words.com)</a:t>
            </a:r>
          </a:p>
          <a:p>
            <a:pPr algn="ctr">
              <a:lnSpc>
                <a:spcPts val="3131"/>
              </a:lnSpc>
              <a:spcBef>
                <a:spcPct val="0"/>
              </a:spcBef>
            </a:pPr>
          </a:p>
          <a:p>
            <a:pPr algn="ctr">
              <a:lnSpc>
                <a:spcPts val="3131"/>
              </a:lnSpc>
              <a:spcBef>
                <a:spcPct val="0"/>
              </a:spcBef>
            </a:pPr>
            <a:r>
              <a:rPr lang="en-US" sz="1799" spc="-71">
                <a:solidFill>
                  <a:srgbClr val="FFDE59"/>
                </a:solidFill>
                <a:latin typeface="Architects Daughter"/>
              </a:rPr>
              <a:t>Read more at: https://www.lords-prayer-words.com/topics/prayer_for_the_poor.html</a:t>
            </a:r>
          </a:p>
        </p:txBody>
      </p:sp>
    </p:spTree>
  </p:cSld>
  <p:clrMapOvr>
    <a:masterClrMapping/>
  </p:clrMapOvr>
  <p:transition spd="slow">
    <p:fade/>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145620" y="684005"/>
            <a:ext cx="12693384" cy="7288659"/>
          </a:xfrm>
          <a:prstGeom prst="rect">
            <a:avLst/>
          </a:prstGeom>
        </p:spPr>
        <p:txBody>
          <a:bodyPr anchor="t" rtlCol="false" tIns="0" lIns="0" bIns="0" rIns="0">
            <a:spAutoFit/>
          </a:bodyPr>
          <a:lstStyle/>
          <a:p>
            <a:pPr algn="ctr">
              <a:lnSpc>
                <a:spcPts val="13917"/>
              </a:lnSpc>
            </a:pPr>
            <a:r>
              <a:rPr lang="en-US" sz="7998" spc="-319">
                <a:solidFill>
                  <a:srgbClr val="FFC100"/>
                </a:solidFill>
                <a:latin typeface="Architects Daughter"/>
              </a:rPr>
              <a:t>In the name of the Father,</a:t>
            </a:r>
          </a:p>
          <a:p>
            <a:pPr algn="ctr">
              <a:lnSpc>
                <a:spcPts val="13917"/>
              </a:lnSpc>
            </a:pPr>
            <a:r>
              <a:rPr lang="en-US" sz="7998" spc="-319">
                <a:solidFill>
                  <a:srgbClr val="FFC100"/>
                </a:solidFill>
                <a:latin typeface="Architects Daughter"/>
              </a:rPr>
              <a:t>the Son</a:t>
            </a:r>
          </a:p>
          <a:p>
            <a:pPr algn="ctr">
              <a:lnSpc>
                <a:spcPts val="13917"/>
              </a:lnSpc>
            </a:pPr>
            <a:r>
              <a:rPr lang="en-US" sz="7998" spc="-319">
                <a:solidFill>
                  <a:srgbClr val="FFC100"/>
                </a:solidFill>
                <a:latin typeface="Architects Daughter"/>
              </a:rPr>
              <a:t>and the Holy Spirit.</a:t>
            </a:r>
          </a:p>
          <a:p>
            <a:pPr algn="ctr">
              <a:lnSpc>
                <a:spcPts val="17396"/>
              </a:lnSpc>
            </a:pPr>
            <a:r>
              <a:rPr lang="en-US" sz="9997" spc="-399">
                <a:solidFill>
                  <a:srgbClr val="FFFFFF"/>
                </a:solidFill>
                <a:latin typeface="Architects Daughter"/>
              </a:rPr>
              <a:t>Amen.</a:t>
            </a:r>
          </a:p>
        </p:txBody>
      </p:sp>
      <p:sp>
        <p:nvSpPr>
          <p:cNvPr name="Freeform 4" id="4"/>
          <p:cNvSpPr/>
          <p:nvPr/>
        </p:nvSpPr>
        <p:spPr>
          <a:xfrm flipH="false" flipV="false" rot="0">
            <a:off x="603028" y="881647"/>
            <a:ext cx="4743280" cy="8376653"/>
          </a:xfrm>
          <a:custGeom>
            <a:avLst/>
            <a:gdLst/>
            <a:ahLst/>
            <a:cxnLst/>
            <a:rect r="r" b="b" t="t" l="l"/>
            <a:pathLst>
              <a:path h="8376653" w="4743280">
                <a:moveTo>
                  <a:pt x="0" y="0"/>
                </a:moveTo>
                <a:lnTo>
                  <a:pt x="4743280" y="0"/>
                </a:lnTo>
                <a:lnTo>
                  <a:pt x="4743280" y="8376653"/>
                </a:lnTo>
                <a:lnTo>
                  <a:pt x="0" y="83766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117884" y="7160239"/>
            <a:ext cx="2921807" cy="2786673"/>
          </a:xfrm>
          <a:custGeom>
            <a:avLst/>
            <a:gdLst/>
            <a:ahLst/>
            <a:cxnLst/>
            <a:rect r="r" b="b" t="t" l="l"/>
            <a:pathLst>
              <a:path h="2786673" w="2921807">
                <a:moveTo>
                  <a:pt x="0" y="0"/>
                </a:moveTo>
                <a:lnTo>
                  <a:pt x="2921807" y="0"/>
                </a:lnTo>
                <a:lnTo>
                  <a:pt x="2921807" y="2786673"/>
                </a:lnTo>
                <a:lnTo>
                  <a:pt x="0" y="2786673"/>
                </a:lnTo>
                <a:lnTo>
                  <a:pt x="0" y="0"/>
                </a:lnTo>
                <a:close/>
              </a:path>
            </a:pathLst>
          </a:custGeom>
          <a:blipFill>
            <a:blip r:embed="rId5"/>
            <a:stretch>
              <a:fillRect l="0" t="0" r="0" b="0"/>
            </a:stretch>
          </a:blipFill>
        </p:spPr>
      </p:sp>
      <p:sp>
        <p:nvSpPr>
          <p:cNvPr name="Freeform 6" id="6"/>
          <p:cNvSpPr/>
          <p:nvPr/>
        </p:nvSpPr>
        <p:spPr>
          <a:xfrm flipH="false" flipV="false" rot="0">
            <a:off x="15120229" y="6942280"/>
            <a:ext cx="2718774" cy="2987664"/>
          </a:xfrm>
          <a:custGeom>
            <a:avLst/>
            <a:gdLst/>
            <a:ahLst/>
            <a:cxnLst/>
            <a:rect r="r" b="b" t="t" l="l"/>
            <a:pathLst>
              <a:path h="2987664" w="2718774">
                <a:moveTo>
                  <a:pt x="0" y="0"/>
                </a:moveTo>
                <a:lnTo>
                  <a:pt x="2718775" y="0"/>
                </a:lnTo>
                <a:lnTo>
                  <a:pt x="2718775" y="2987664"/>
                </a:lnTo>
                <a:lnTo>
                  <a:pt x="0" y="29876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125132" y="2402352"/>
            <a:ext cx="1699072" cy="1680604"/>
          </a:xfrm>
          <a:custGeom>
            <a:avLst/>
            <a:gdLst/>
            <a:ahLst/>
            <a:cxnLst/>
            <a:rect r="r" b="b" t="t" l="l"/>
            <a:pathLst>
              <a:path h="1680604" w="1699072">
                <a:moveTo>
                  <a:pt x="0" y="0"/>
                </a:moveTo>
                <a:lnTo>
                  <a:pt x="1699072" y="0"/>
                </a:lnTo>
                <a:lnTo>
                  <a:pt x="1699072" y="1680604"/>
                </a:lnTo>
                <a:lnTo>
                  <a:pt x="0" y="1680604"/>
                </a:lnTo>
                <a:lnTo>
                  <a:pt x="0" y="0"/>
                </a:lnTo>
                <a:close/>
              </a:path>
            </a:pathLst>
          </a:custGeom>
          <a:blipFill>
            <a:blip r:embed="rId8"/>
            <a:stretch>
              <a:fillRect l="0" t="0" r="0" b="0"/>
            </a:stretch>
          </a:blipFill>
        </p:spPr>
      </p:sp>
    </p:spTree>
  </p:cSld>
  <p:clrMapOvr>
    <a:masterClrMapping/>
  </p:clrMapOvr>
  <p:transition spd="slow">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1846930" y="361781"/>
            <a:ext cx="13700671" cy="14234463"/>
          </a:xfrm>
          <a:custGeom>
            <a:avLst/>
            <a:gdLst/>
            <a:ahLst/>
            <a:cxnLst/>
            <a:rect r="r" b="b" t="t" l="l"/>
            <a:pathLst>
              <a:path h="14234463" w="13700671">
                <a:moveTo>
                  <a:pt x="0" y="0"/>
                </a:moveTo>
                <a:lnTo>
                  <a:pt x="13700670" y="0"/>
                </a:lnTo>
                <a:lnTo>
                  <a:pt x="13700670" y="14234463"/>
                </a:lnTo>
                <a:lnTo>
                  <a:pt x="0" y="142344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8585" y="361781"/>
            <a:ext cx="1689059" cy="1689059"/>
          </a:xfrm>
          <a:custGeom>
            <a:avLst/>
            <a:gdLst/>
            <a:ahLst/>
            <a:cxnLst/>
            <a:rect r="r" b="b" t="t" l="l"/>
            <a:pathLst>
              <a:path h="1689059" w="1689059">
                <a:moveTo>
                  <a:pt x="0" y="0"/>
                </a:moveTo>
                <a:lnTo>
                  <a:pt x="1689059" y="0"/>
                </a:lnTo>
                <a:lnTo>
                  <a:pt x="1689059" y="1689059"/>
                </a:lnTo>
                <a:lnTo>
                  <a:pt x="0" y="1689059"/>
                </a:lnTo>
                <a:lnTo>
                  <a:pt x="0" y="0"/>
                </a:lnTo>
                <a:close/>
              </a:path>
            </a:pathLst>
          </a:custGeom>
          <a:blipFill>
            <a:blip r:embed="rId6"/>
            <a:stretch>
              <a:fillRect l="0" t="0" r="0" b="0"/>
            </a:stretch>
          </a:blipFill>
        </p:spPr>
      </p:sp>
      <p:sp>
        <p:nvSpPr>
          <p:cNvPr name="TextBox 6" id="6"/>
          <p:cNvSpPr txBox="true"/>
          <p:nvPr/>
        </p:nvSpPr>
        <p:spPr>
          <a:xfrm rot="0">
            <a:off x="4642439" y="1281896"/>
            <a:ext cx="9540557" cy="7016115"/>
          </a:xfrm>
          <a:prstGeom prst="rect">
            <a:avLst/>
          </a:prstGeom>
        </p:spPr>
        <p:txBody>
          <a:bodyPr anchor="t" rtlCol="false" tIns="0" lIns="0" bIns="0" rIns="0">
            <a:spAutoFit/>
          </a:bodyPr>
          <a:lstStyle/>
          <a:p>
            <a:pPr algn="ctr">
              <a:lnSpc>
                <a:spcPts val="7920"/>
              </a:lnSpc>
            </a:pPr>
            <a:r>
              <a:rPr lang="en-US" sz="7200" spc="-288">
                <a:solidFill>
                  <a:srgbClr val="292929"/>
                </a:solidFill>
                <a:latin typeface="Architects Daughter"/>
              </a:rPr>
              <a:t>Choose one of the following scripture passages and explain how it links to the work of ACN in relation to the </a:t>
            </a:r>
            <a:r>
              <a:rPr lang="en-US" sz="7200" spc="-288">
                <a:solidFill>
                  <a:srgbClr val="D11E1A"/>
                </a:solidFill>
                <a:latin typeface="Architects Daughter"/>
              </a:rPr>
              <a:t>‘Preferential Option for the Poor’.</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0" y="148592"/>
            <a:ext cx="4869754" cy="3804495"/>
          </a:xfrm>
          <a:custGeom>
            <a:avLst/>
            <a:gdLst/>
            <a:ahLst/>
            <a:cxnLst/>
            <a:rect r="r" b="b" t="t" l="l"/>
            <a:pathLst>
              <a:path h="3804495" w="4869754">
                <a:moveTo>
                  <a:pt x="0" y="0"/>
                </a:moveTo>
                <a:lnTo>
                  <a:pt x="4869754" y="0"/>
                </a:lnTo>
                <a:lnTo>
                  <a:pt x="4869754" y="3804495"/>
                </a:lnTo>
                <a:lnTo>
                  <a:pt x="0" y="38044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68555" y="0"/>
            <a:ext cx="9962696" cy="10025355"/>
          </a:xfrm>
          <a:custGeom>
            <a:avLst/>
            <a:gdLst/>
            <a:ahLst/>
            <a:cxnLst/>
            <a:rect r="r" b="b" t="t" l="l"/>
            <a:pathLst>
              <a:path h="10025355" w="9962696">
                <a:moveTo>
                  <a:pt x="0" y="0"/>
                </a:moveTo>
                <a:lnTo>
                  <a:pt x="9962697" y="0"/>
                </a:lnTo>
                <a:lnTo>
                  <a:pt x="9962697" y="10025355"/>
                </a:lnTo>
                <a:lnTo>
                  <a:pt x="0" y="10025355"/>
                </a:lnTo>
                <a:lnTo>
                  <a:pt x="0" y="0"/>
                </a:lnTo>
                <a:close/>
              </a:path>
            </a:pathLst>
          </a:custGeom>
          <a:blipFill>
            <a:blip r:embed="rId3"/>
            <a:stretch>
              <a:fillRect l="0" t="0" r="0" b="0"/>
            </a:stretch>
          </a:blipFill>
        </p:spPr>
      </p:sp>
      <p:sp>
        <p:nvSpPr>
          <p:cNvPr name="TextBox 4" id="4"/>
          <p:cNvSpPr txBox="true"/>
          <p:nvPr/>
        </p:nvSpPr>
        <p:spPr>
          <a:xfrm rot="0">
            <a:off x="10231252" y="909035"/>
            <a:ext cx="7539353" cy="8324102"/>
          </a:xfrm>
          <a:prstGeom prst="rect">
            <a:avLst/>
          </a:prstGeom>
        </p:spPr>
        <p:txBody>
          <a:bodyPr anchor="t" rtlCol="false" tIns="0" lIns="0" bIns="0" rIns="0">
            <a:spAutoFit/>
          </a:bodyPr>
          <a:lstStyle/>
          <a:p>
            <a:pPr algn="ctr">
              <a:lnSpc>
                <a:spcPts val="8185"/>
              </a:lnSpc>
            </a:pPr>
            <a:r>
              <a:rPr lang="en-US" sz="7441" spc="-297">
                <a:solidFill>
                  <a:srgbClr val="FFFFFF"/>
                </a:solidFill>
                <a:latin typeface="Architects Daughter"/>
              </a:rPr>
              <a:t>The following slide includes a video on CST from Catholic Central which provides an excellent overview of the different precepts of CST.</a:t>
            </a:r>
          </a:p>
        </p:txBody>
      </p:sp>
    </p:spTree>
  </p:cSld>
  <p:clrMapOvr>
    <a:masterClrMapping/>
  </p:clrMapOvr>
  <p:transition spd="slow">
    <p:fade/>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24154" y="-419100"/>
            <a:ext cx="18039691" cy="3224606"/>
          </a:xfrm>
          <a:prstGeom prst="rect">
            <a:avLst/>
          </a:prstGeom>
        </p:spPr>
        <p:txBody>
          <a:bodyPr anchor="t" rtlCol="false" tIns="0" lIns="0" bIns="0" rIns="0">
            <a:spAutoFit/>
          </a:bodyPr>
          <a:lstStyle/>
          <a:p>
            <a:pPr algn="ctr">
              <a:lnSpc>
                <a:spcPts val="13917"/>
              </a:lnSpc>
            </a:pPr>
            <a:r>
              <a:rPr lang="en-US" sz="7998" spc="-319">
                <a:solidFill>
                  <a:srgbClr val="FFDE59"/>
                </a:solidFill>
                <a:latin typeface="Architects Daughter"/>
              </a:rPr>
              <a:t>Catholic Central - CST</a:t>
            </a:r>
          </a:p>
          <a:p>
            <a:pPr algn="ctr">
              <a:lnSpc>
                <a:spcPts val="11197"/>
              </a:lnSpc>
            </a:pPr>
          </a:p>
        </p:txBody>
      </p:sp>
      <p:sp>
        <p:nvSpPr>
          <p:cNvPr name="Freeform 4" id="4"/>
          <p:cNvSpPr/>
          <p:nvPr/>
        </p:nvSpPr>
        <p:spPr>
          <a:xfrm flipH="false" flipV="false" rot="0">
            <a:off x="164630" y="8434193"/>
            <a:ext cx="1728140" cy="1648214"/>
          </a:xfrm>
          <a:custGeom>
            <a:avLst/>
            <a:gdLst/>
            <a:ahLst/>
            <a:cxnLst/>
            <a:rect r="r" b="b" t="t" l="l"/>
            <a:pathLst>
              <a:path h="1648214" w="1728140">
                <a:moveTo>
                  <a:pt x="0" y="0"/>
                </a:moveTo>
                <a:lnTo>
                  <a:pt x="1728140" y="0"/>
                </a:lnTo>
                <a:lnTo>
                  <a:pt x="1728140" y="1648214"/>
                </a:lnTo>
                <a:lnTo>
                  <a:pt x="0" y="1648214"/>
                </a:lnTo>
                <a:lnTo>
                  <a:pt x="0" y="0"/>
                </a:lnTo>
                <a:close/>
              </a:path>
            </a:pathLst>
          </a:custGeom>
          <a:blipFill>
            <a:blip r:embed="rId3"/>
            <a:stretch>
              <a:fillRect l="0" t="0" r="0" b="0"/>
            </a:stretch>
          </a:blipFill>
        </p:spPr>
      </p:sp>
      <p:pic>
        <p:nvPicPr>
          <p:cNvPr name="Picture 5" id="5"/>
          <p:cNvPicPr>
            <a:picLocks noChangeAspect="true"/>
          </p:cNvPicPr>
          <p:nvPr>
            <a:videoFile r:link="rId5"/>
          </p:nvPr>
        </p:nvPicPr>
        <p:blipFill>
          <a:blip r:embed="rId4"/>
          <a:stretch>
            <a:fillRect/>
          </a:stretch>
        </p:blipFill>
        <p:spPr>
          <a:xfrm rot="0">
            <a:off x="2061331" y="1402753"/>
            <a:ext cx="13965418" cy="7855547"/>
          </a:xfrm>
          <a:prstGeom prst="rect">
            <a:avLst/>
          </a:prstGeom>
        </p:spPr>
      </p:pic>
      <p:sp>
        <p:nvSpPr>
          <p:cNvPr name="Freeform 6" id="6"/>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Tree>
  </p:cSld>
  <p:clrMapOvr>
    <a:masterClrMapping/>
  </p:clrMapOvr>
  <p:transition spd="slow">
    <p:fade/>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280228" y="337821"/>
            <a:ext cx="15847030" cy="9423012"/>
          </a:xfrm>
          <a:custGeom>
            <a:avLst/>
            <a:gdLst/>
            <a:ahLst/>
            <a:cxnLst/>
            <a:rect r="r" b="b" t="t" l="l"/>
            <a:pathLst>
              <a:path h="9423012" w="15847030">
                <a:moveTo>
                  <a:pt x="0" y="0"/>
                </a:moveTo>
                <a:lnTo>
                  <a:pt x="15847029" y="0"/>
                </a:lnTo>
                <a:lnTo>
                  <a:pt x="15847029" y="9423012"/>
                </a:lnTo>
                <a:lnTo>
                  <a:pt x="0" y="9423012"/>
                </a:lnTo>
                <a:lnTo>
                  <a:pt x="0" y="0"/>
                </a:lnTo>
                <a:close/>
              </a:path>
            </a:pathLst>
          </a:custGeom>
          <a:blipFill>
            <a:blip r:embed="rId3"/>
            <a:stretch>
              <a:fillRect l="0" t="-8125" r="0" b="-8125"/>
            </a:stretch>
          </a:blipFill>
        </p:spPr>
      </p:sp>
      <p:sp>
        <p:nvSpPr>
          <p:cNvPr name="Freeform 4" id="4"/>
          <p:cNvSpPr/>
          <p:nvPr/>
        </p:nvSpPr>
        <p:spPr>
          <a:xfrm flipH="false" flipV="false" rot="0">
            <a:off x="16257953" y="8382000"/>
            <a:ext cx="2002693" cy="1847485"/>
          </a:xfrm>
          <a:custGeom>
            <a:avLst/>
            <a:gdLst/>
            <a:ahLst/>
            <a:cxnLst/>
            <a:rect r="r" b="b" t="t" l="l"/>
            <a:pathLst>
              <a:path h="1847485" w="2002693">
                <a:moveTo>
                  <a:pt x="0" y="0"/>
                </a:moveTo>
                <a:lnTo>
                  <a:pt x="2002694" y="0"/>
                </a:lnTo>
                <a:lnTo>
                  <a:pt x="2002694" y="1847485"/>
                </a:lnTo>
                <a:lnTo>
                  <a:pt x="0" y="1847485"/>
                </a:lnTo>
                <a:lnTo>
                  <a:pt x="0" y="0"/>
                </a:lnTo>
                <a:close/>
              </a:path>
            </a:pathLst>
          </a:custGeom>
          <a:blipFill>
            <a:blip r:embed="rId4"/>
            <a:stretch>
              <a:fillRect l="0" t="0" r="0" b="0"/>
            </a:stretch>
          </a:blipFill>
        </p:spPr>
      </p:sp>
      <p:sp>
        <p:nvSpPr>
          <p:cNvPr name="Freeform 5" id="5"/>
          <p:cNvSpPr/>
          <p:nvPr/>
        </p:nvSpPr>
        <p:spPr>
          <a:xfrm flipH="false" flipV="false" rot="-6306071">
            <a:off x="196238" y="50746"/>
            <a:ext cx="1664924" cy="1452647"/>
          </a:xfrm>
          <a:custGeom>
            <a:avLst/>
            <a:gdLst/>
            <a:ahLst/>
            <a:cxnLst/>
            <a:rect r="r" b="b" t="t" l="l"/>
            <a:pathLst>
              <a:path h="1452647" w="1664924">
                <a:moveTo>
                  <a:pt x="0" y="0"/>
                </a:moveTo>
                <a:lnTo>
                  <a:pt x="1664924" y="0"/>
                </a:lnTo>
                <a:lnTo>
                  <a:pt x="1664924" y="1452647"/>
                </a:lnTo>
                <a:lnTo>
                  <a:pt x="0" y="1452647"/>
                </a:lnTo>
                <a:lnTo>
                  <a:pt x="0" y="0"/>
                </a:lnTo>
                <a:close/>
              </a:path>
            </a:pathLst>
          </a:custGeom>
          <a:blipFill>
            <a:blip r:embed="rId5"/>
            <a:stretch>
              <a:fillRect l="0" t="0" r="0" b="0"/>
            </a:stretch>
          </a:blipFill>
        </p:spPr>
      </p:sp>
      <p:sp>
        <p:nvSpPr>
          <p:cNvPr name="TextBox 6" id="6"/>
          <p:cNvSpPr txBox="true"/>
          <p:nvPr/>
        </p:nvSpPr>
        <p:spPr>
          <a:xfrm rot="0">
            <a:off x="110582" y="2802"/>
            <a:ext cx="18809905" cy="1632696"/>
          </a:xfrm>
          <a:prstGeom prst="rect">
            <a:avLst/>
          </a:prstGeom>
        </p:spPr>
        <p:txBody>
          <a:bodyPr anchor="t" rtlCol="false" tIns="0" lIns="0" bIns="0" rIns="0">
            <a:spAutoFit/>
          </a:bodyPr>
          <a:lstStyle/>
          <a:p>
            <a:pPr algn="ctr">
              <a:lnSpc>
                <a:spcPts val="13917"/>
              </a:lnSpc>
            </a:pPr>
            <a:r>
              <a:rPr lang="en-US" sz="7998" spc="-319">
                <a:solidFill>
                  <a:srgbClr val="D11E1A"/>
                </a:solidFill>
                <a:latin typeface="Architects Daughter"/>
              </a:rPr>
              <a:t>Glossary     of Terms</a:t>
            </a:r>
          </a:p>
        </p:txBody>
      </p:sp>
      <p:sp>
        <p:nvSpPr>
          <p:cNvPr name="Freeform 7" id="7"/>
          <p:cNvSpPr/>
          <p:nvPr/>
        </p:nvSpPr>
        <p:spPr>
          <a:xfrm flipH="false" flipV="false" rot="1730572">
            <a:off x="16182857" y="127978"/>
            <a:ext cx="1888800" cy="1801443"/>
          </a:xfrm>
          <a:custGeom>
            <a:avLst/>
            <a:gdLst/>
            <a:ahLst/>
            <a:cxnLst/>
            <a:rect r="r" b="b" t="t" l="l"/>
            <a:pathLst>
              <a:path h="1801443" w="1888800">
                <a:moveTo>
                  <a:pt x="0" y="0"/>
                </a:moveTo>
                <a:lnTo>
                  <a:pt x="1888800" y="0"/>
                </a:lnTo>
                <a:lnTo>
                  <a:pt x="1888800" y="1801444"/>
                </a:lnTo>
                <a:lnTo>
                  <a:pt x="0" y="1801444"/>
                </a:lnTo>
                <a:lnTo>
                  <a:pt x="0" y="0"/>
                </a:lnTo>
                <a:close/>
              </a:path>
            </a:pathLst>
          </a:custGeom>
          <a:blipFill>
            <a:blip r:embed="rId6"/>
            <a:stretch>
              <a:fillRect l="0" t="0" r="0" b="0"/>
            </a:stretch>
          </a:blipFill>
        </p:spPr>
      </p:sp>
      <p:sp>
        <p:nvSpPr>
          <p:cNvPr name="TextBox 8" id="8"/>
          <p:cNvSpPr txBox="true"/>
          <p:nvPr/>
        </p:nvSpPr>
        <p:spPr>
          <a:xfrm rot="0">
            <a:off x="1668935" y="1657350"/>
            <a:ext cx="6874327" cy="217170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Preferential Option for the Poor: </a:t>
            </a:r>
            <a:r>
              <a:rPr lang="en-US" sz="2400" spc="-96">
                <a:solidFill>
                  <a:srgbClr val="000000"/>
                </a:solidFill>
                <a:latin typeface="Architects Daughter"/>
              </a:rPr>
              <a:t>In teaching us charity, the Gospel instructs us in the preferential respect due to the poor and the special situation they have in society; the more fortunate should give up some of their rights so as to place their goods more generously at the service of others.  </a:t>
            </a:r>
          </a:p>
        </p:txBody>
      </p:sp>
      <p:sp>
        <p:nvSpPr>
          <p:cNvPr name="TextBox 9" id="9"/>
          <p:cNvSpPr txBox="true"/>
          <p:nvPr/>
        </p:nvSpPr>
        <p:spPr>
          <a:xfrm rot="0">
            <a:off x="1668935" y="4057650"/>
            <a:ext cx="6874327" cy="217170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Common Good: </a:t>
            </a:r>
            <a:r>
              <a:rPr lang="en-US" sz="2400" spc="-96">
                <a:solidFill>
                  <a:srgbClr val="000000"/>
                </a:solidFill>
                <a:latin typeface="Architects Daughter"/>
              </a:rPr>
              <a:t>The sum total of social conditions which allow people, either as groups or as individuals, to reach their fulfillment more fully and more easily.’ The common good concerns the life of all. It calls for prudence from each, and even more from those who exercise authority.</a:t>
            </a:r>
          </a:p>
        </p:txBody>
      </p:sp>
      <p:sp>
        <p:nvSpPr>
          <p:cNvPr name="TextBox 10" id="10"/>
          <p:cNvSpPr txBox="true"/>
          <p:nvPr/>
        </p:nvSpPr>
        <p:spPr>
          <a:xfrm rot="0">
            <a:off x="1668935" y="6362700"/>
            <a:ext cx="6874327" cy="18097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Human Dignity: </a:t>
            </a:r>
            <a:r>
              <a:rPr lang="en-US" sz="2400" spc="-96">
                <a:solidFill>
                  <a:srgbClr val="000000"/>
                </a:solidFill>
                <a:latin typeface="Architects Daughter"/>
              </a:rPr>
              <a:t> The concept of human dignity is the belief that all people hold a special value that’s tied solely to their humanity. It has nothing to do with their class, race, gender, religion, abilities, or any other factor other than them being human.</a:t>
            </a:r>
          </a:p>
        </p:txBody>
      </p:sp>
      <p:sp>
        <p:nvSpPr>
          <p:cNvPr name="TextBox 11" id="11"/>
          <p:cNvSpPr txBox="true"/>
          <p:nvPr/>
        </p:nvSpPr>
        <p:spPr>
          <a:xfrm rot="0">
            <a:off x="10041638" y="1635498"/>
            <a:ext cx="6874327" cy="10858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Encyclical: </a:t>
            </a:r>
            <a:r>
              <a:rPr lang="en-US" sz="2400" spc="-96">
                <a:solidFill>
                  <a:srgbClr val="000000"/>
                </a:solidFill>
                <a:latin typeface="Architects Daughter"/>
              </a:rPr>
              <a:t>A letter from the Pope to Roman Catholic bishops, often about the Church's official opinion on a subject: </a:t>
            </a:r>
          </a:p>
        </p:txBody>
      </p:sp>
      <p:sp>
        <p:nvSpPr>
          <p:cNvPr name="TextBox 12" id="12"/>
          <p:cNvSpPr txBox="true"/>
          <p:nvPr/>
        </p:nvSpPr>
        <p:spPr>
          <a:xfrm rot="0">
            <a:off x="10041638" y="4057650"/>
            <a:ext cx="6874327" cy="144780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Righteous: </a:t>
            </a:r>
            <a:r>
              <a:rPr lang="en-US" sz="2400" spc="-96">
                <a:solidFill>
                  <a:srgbClr val="000000"/>
                </a:solidFill>
                <a:latin typeface="Architects Daughter"/>
              </a:rPr>
              <a:t>Righteousness is the quality of being right in the eyes of God, including character (nature), conscience (attitude), conduct (action), and command (word). </a:t>
            </a:r>
          </a:p>
        </p:txBody>
      </p:sp>
      <p:sp>
        <p:nvSpPr>
          <p:cNvPr name="TextBox 13" id="13"/>
          <p:cNvSpPr txBox="true"/>
          <p:nvPr/>
        </p:nvSpPr>
        <p:spPr>
          <a:xfrm rot="0">
            <a:off x="10245198" y="8829675"/>
            <a:ext cx="5620299" cy="628650"/>
          </a:xfrm>
          <a:prstGeom prst="rect">
            <a:avLst/>
          </a:prstGeom>
        </p:spPr>
        <p:txBody>
          <a:bodyPr anchor="t" rtlCol="false" tIns="0" lIns="0" bIns="0" rIns="0">
            <a:spAutoFit/>
          </a:bodyPr>
          <a:lstStyle/>
          <a:p>
            <a:pPr algn="ctr">
              <a:lnSpc>
                <a:spcPts val="2520"/>
              </a:lnSpc>
            </a:pPr>
            <a:r>
              <a:rPr lang="en-US" sz="2100" spc="-84">
                <a:solidFill>
                  <a:srgbClr val="1C68BB"/>
                </a:solidFill>
                <a:latin typeface="Architects Daughter"/>
              </a:rPr>
              <a:t>This glossary will be expanded in subsequent units as/when new vocabulary is introduced..</a:t>
            </a:r>
          </a:p>
        </p:txBody>
      </p:sp>
      <p:sp>
        <p:nvSpPr>
          <p:cNvPr name="TextBox 14" id="14"/>
          <p:cNvSpPr txBox="true"/>
          <p:nvPr/>
        </p:nvSpPr>
        <p:spPr>
          <a:xfrm rot="0">
            <a:off x="10041638" y="2803510"/>
            <a:ext cx="6874327" cy="10858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Precept: </a:t>
            </a:r>
            <a:r>
              <a:rPr lang="en-US" sz="2400" spc="-96">
                <a:solidFill>
                  <a:srgbClr val="000000"/>
                </a:solidFill>
                <a:latin typeface="Architects Daughter"/>
              </a:rPr>
              <a:t>Any commandment, instruction, or order intended as a rule of action or conduct; especially, a practical rule guiding behavior, technique, etc. </a:t>
            </a:r>
          </a:p>
        </p:txBody>
      </p:sp>
      <p:sp>
        <p:nvSpPr>
          <p:cNvPr name="TextBox 15" id="15"/>
          <p:cNvSpPr txBox="true"/>
          <p:nvPr/>
        </p:nvSpPr>
        <p:spPr>
          <a:xfrm rot="0">
            <a:off x="10041638" y="5591175"/>
            <a:ext cx="6874327" cy="10858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Marginalisation </a:t>
            </a:r>
            <a:r>
              <a:rPr lang="en-US" sz="2400" spc="-96">
                <a:solidFill>
                  <a:srgbClr val="000000"/>
                </a:solidFill>
                <a:latin typeface="Architects Daughter"/>
              </a:rPr>
              <a:t>(also referred to as social exclusion):  When certain groups of people get denied access to areas of society.</a:t>
            </a:r>
          </a:p>
        </p:txBody>
      </p:sp>
      <p:sp>
        <p:nvSpPr>
          <p:cNvPr name="TextBox 16" id="16"/>
          <p:cNvSpPr txBox="true"/>
          <p:nvPr/>
        </p:nvSpPr>
        <p:spPr>
          <a:xfrm rot="0">
            <a:off x="1668935" y="8401050"/>
            <a:ext cx="6874327" cy="10858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Oppressed: </a:t>
            </a:r>
            <a:r>
              <a:rPr lang="en-US" sz="2400" spc="-96">
                <a:solidFill>
                  <a:srgbClr val="000000"/>
                </a:solidFill>
                <a:latin typeface="Architects Daughter"/>
              </a:rPr>
              <a:t> Governed in an unfair and cruel way and prevented from having opportunities and freedom:</a:t>
            </a:r>
          </a:p>
        </p:txBody>
      </p:sp>
      <p:sp>
        <p:nvSpPr>
          <p:cNvPr name="TextBox 17" id="17"/>
          <p:cNvSpPr txBox="true"/>
          <p:nvPr/>
        </p:nvSpPr>
        <p:spPr>
          <a:xfrm rot="0">
            <a:off x="10041638" y="6762750"/>
            <a:ext cx="6874327" cy="108585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Vulnerable: </a:t>
            </a:r>
            <a:r>
              <a:rPr lang="en-US" sz="2400" spc="-96">
                <a:solidFill>
                  <a:srgbClr val="000000"/>
                </a:solidFill>
                <a:latin typeface="Architects Daughter"/>
              </a:rPr>
              <a:t>Someone who is vulnerable is weak and without protection, with the result that they are easily hurt physically or emotionally.</a:t>
            </a:r>
          </a:p>
        </p:txBody>
      </p:sp>
      <p:sp>
        <p:nvSpPr>
          <p:cNvPr name="TextBox 18" id="18"/>
          <p:cNvSpPr txBox="true"/>
          <p:nvPr/>
        </p:nvSpPr>
        <p:spPr>
          <a:xfrm rot="0">
            <a:off x="10041638" y="7934325"/>
            <a:ext cx="6874327" cy="723900"/>
          </a:xfrm>
          <a:prstGeom prst="rect">
            <a:avLst/>
          </a:prstGeom>
        </p:spPr>
        <p:txBody>
          <a:bodyPr anchor="t" rtlCol="false" tIns="0" lIns="0" bIns="0" rIns="0">
            <a:spAutoFit/>
          </a:bodyPr>
          <a:lstStyle/>
          <a:p>
            <a:pPr>
              <a:lnSpc>
                <a:spcPts val="2880"/>
              </a:lnSpc>
            </a:pPr>
            <a:r>
              <a:rPr lang="en-US" sz="2400" spc="-96">
                <a:solidFill>
                  <a:srgbClr val="FF3131"/>
                </a:solidFill>
                <a:latin typeface="Architects Daughter"/>
              </a:rPr>
              <a:t>Advocate: </a:t>
            </a:r>
            <a:r>
              <a:rPr lang="en-US" sz="2400" spc="-96">
                <a:solidFill>
                  <a:srgbClr val="000000"/>
                </a:solidFill>
                <a:latin typeface="Architects Daughter"/>
              </a:rPr>
              <a:t>One who pleads another's cause, who helps another by defending or comforting them.</a:t>
            </a:r>
          </a:p>
        </p:txBody>
      </p:sp>
    </p:spTree>
  </p:cSld>
  <p:clrMapOvr>
    <a:masterClrMapping/>
  </p:clrMapOvr>
  <p:transition spd="slow">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95823" y="620621"/>
            <a:ext cx="16245232" cy="3585211"/>
          </a:xfrm>
          <a:prstGeom prst="rect">
            <a:avLst/>
          </a:prstGeom>
        </p:spPr>
        <p:txBody>
          <a:bodyPr anchor="t" rtlCol="false" tIns="0" lIns="0" bIns="0" rIns="0">
            <a:spAutoFit/>
          </a:bodyPr>
          <a:lstStyle/>
          <a:p>
            <a:pPr algn="ctr">
              <a:lnSpc>
                <a:spcPts val="7139"/>
              </a:lnSpc>
            </a:pPr>
            <a:r>
              <a:rPr lang="en-US" sz="5099">
                <a:solidFill>
                  <a:srgbClr val="000000"/>
                </a:solidFill>
                <a:latin typeface="Architects Daughter"/>
              </a:rPr>
              <a:t>The projects referred to in this presentation </a:t>
            </a:r>
          </a:p>
          <a:p>
            <a:pPr algn="ctr">
              <a:lnSpc>
                <a:spcPts val="7139"/>
              </a:lnSpc>
            </a:pPr>
            <a:r>
              <a:rPr lang="en-US" sz="5099">
                <a:solidFill>
                  <a:srgbClr val="000000"/>
                </a:solidFill>
                <a:latin typeface="Architects Daughter"/>
              </a:rPr>
              <a:t>are examples of ACN’s help.</a:t>
            </a:r>
          </a:p>
          <a:p>
            <a:pPr algn="ctr">
              <a:lnSpc>
                <a:spcPts val="7139"/>
              </a:lnSpc>
            </a:pPr>
            <a:r>
              <a:rPr lang="en-US" sz="5099">
                <a:solidFill>
                  <a:srgbClr val="000000"/>
                </a:solidFill>
                <a:latin typeface="Architects Daughter"/>
              </a:rPr>
              <a:t> </a:t>
            </a:r>
          </a:p>
          <a:p>
            <a:pPr algn="ctr">
              <a:lnSpc>
                <a:spcPts val="7139"/>
              </a:lnSpc>
            </a:pPr>
            <a:r>
              <a:rPr lang="en-US" sz="5099">
                <a:solidFill>
                  <a:srgbClr val="000000"/>
                </a:solidFill>
                <a:latin typeface="Architects Daughter"/>
              </a:rPr>
              <a:t>Any funds raised will go to these or similar projects. </a:t>
            </a:r>
          </a:p>
        </p:txBody>
      </p:sp>
      <p:sp>
        <p:nvSpPr>
          <p:cNvPr name="Freeform 3" id="3"/>
          <p:cNvSpPr/>
          <p:nvPr/>
        </p:nvSpPr>
        <p:spPr>
          <a:xfrm flipH="false" flipV="false" rot="0">
            <a:off x="3599337" y="5143500"/>
            <a:ext cx="11089325" cy="3401084"/>
          </a:xfrm>
          <a:custGeom>
            <a:avLst/>
            <a:gdLst/>
            <a:ahLst/>
            <a:cxnLst/>
            <a:rect r="r" b="b" t="t" l="l"/>
            <a:pathLst>
              <a:path h="3401084" w="11089325">
                <a:moveTo>
                  <a:pt x="0" y="0"/>
                </a:moveTo>
                <a:lnTo>
                  <a:pt x="11089326" y="0"/>
                </a:lnTo>
                <a:lnTo>
                  <a:pt x="11089326" y="3401084"/>
                </a:lnTo>
                <a:lnTo>
                  <a:pt x="0" y="3401084"/>
                </a:lnTo>
                <a:lnTo>
                  <a:pt x="0" y="0"/>
                </a:lnTo>
                <a:close/>
              </a:path>
            </a:pathLst>
          </a:custGeom>
          <a:blipFill>
            <a:blip r:embed="rId2"/>
            <a:stretch>
              <a:fillRect l="0" t="0" r="0" b="0"/>
            </a:stretch>
          </a:blipFill>
        </p:spPr>
      </p:sp>
      <p:sp>
        <p:nvSpPr>
          <p:cNvPr name="Freeform 4" id="4"/>
          <p:cNvSpPr/>
          <p:nvPr/>
        </p:nvSpPr>
        <p:spPr>
          <a:xfrm flipH="false" flipV="false" rot="0">
            <a:off x="15876906" y="7884155"/>
            <a:ext cx="2162786" cy="2062757"/>
          </a:xfrm>
          <a:custGeom>
            <a:avLst/>
            <a:gdLst/>
            <a:ahLst/>
            <a:cxnLst/>
            <a:rect r="r" b="b" t="t" l="l"/>
            <a:pathLst>
              <a:path h="2062757" w="2162786">
                <a:moveTo>
                  <a:pt x="0" y="0"/>
                </a:moveTo>
                <a:lnTo>
                  <a:pt x="2162785" y="0"/>
                </a:lnTo>
                <a:lnTo>
                  <a:pt x="2162785" y="2062757"/>
                </a:lnTo>
                <a:lnTo>
                  <a:pt x="0" y="2062757"/>
                </a:lnTo>
                <a:lnTo>
                  <a:pt x="0" y="0"/>
                </a:lnTo>
                <a:close/>
              </a:path>
            </a:pathLst>
          </a:custGeom>
          <a:blipFill>
            <a:blip r:embed="rId3"/>
            <a:stretch>
              <a:fillRect l="0" t="0" r="0" b="0"/>
            </a:stretch>
          </a:blipFill>
        </p:spPr>
      </p:sp>
    </p:spTree>
  </p:cSld>
  <p:clrMapOvr>
    <a:masterClrMapping/>
  </p:clrMapOvr>
  <p:transition spd="slow">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2329930" y="361781"/>
            <a:ext cx="12328438" cy="12808767"/>
          </a:xfrm>
          <a:custGeom>
            <a:avLst/>
            <a:gdLst/>
            <a:ahLst/>
            <a:cxnLst/>
            <a:rect r="r" b="b" t="t" l="l"/>
            <a:pathLst>
              <a:path h="12808767" w="12328438">
                <a:moveTo>
                  <a:pt x="0" y="0"/>
                </a:moveTo>
                <a:lnTo>
                  <a:pt x="12328438" y="0"/>
                </a:lnTo>
                <a:lnTo>
                  <a:pt x="12328438" y="12808766"/>
                </a:lnTo>
                <a:lnTo>
                  <a:pt x="0" y="12808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
        <p:nvSpPr>
          <p:cNvPr name="TextBox 6" id="6"/>
          <p:cNvSpPr txBox="true"/>
          <p:nvPr/>
        </p:nvSpPr>
        <p:spPr>
          <a:xfrm rot="0">
            <a:off x="4638366" y="1272371"/>
            <a:ext cx="8835176" cy="6713329"/>
          </a:xfrm>
          <a:prstGeom prst="rect">
            <a:avLst/>
          </a:prstGeom>
        </p:spPr>
        <p:txBody>
          <a:bodyPr anchor="t" rtlCol="false" tIns="0" lIns="0" bIns="0" rIns="0">
            <a:spAutoFit/>
          </a:bodyPr>
          <a:lstStyle/>
          <a:p>
            <a:pPr algn="ctr">
              <a:lnSpc>
                <a:spcPts val="7709"/>
              </a:lnSpc>
            </a:pPr>
            <a:r>
              <a:rPr lang="en-US" sz="7008" spc="-280">
                <a:solidFill>
                  <a:srgbClr val="292929"/>
                </a:solidFill>
                <a:latin typeface="Architects Daughter"/>
              </a:rPr>
              <a:t>A new commandment I give to you, that you love one another: just as I have loved you, you also are to love one another.</a:t>
            </a:r>
          </a:p>
          <a:p>
            <a:pPr algn="ctr">
              <a:lnSpc>
                <a:spcPts val="6829"/>
              </a:lnSpc>
            </a:pPr>
            <a:r>
              <a:rPr lang="en-US" sz="6208" spc="-248">
                <a:solidFill>
                  <a:srgbClr val="F40F12"/>
                </a:solidFill>
                <a:latin typeface="Architects Daughter"/>
              </a:rPr>
              <a:t>John 13:34</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0" y="148592"/>
            <a:ext cx="4869754" cy="3804495"/>
          </a:xfrm>
          <a:custGeom>
            <a:avLst/>
            <a:gdLst/>
            <a:ahLst/>
            <a:cxnLst/>
            <a:rect r="r" b="b" t="t" l="l"/>
            <a:pathLst>
              <a:path h="3804495" w="4869754">
                <a:moveTo>
                  <a:pt x="0" y="0"/>
                </a:moveTo>
                <a:lnTo>
                  <a:pt x="4869754" y="0"/>
                </a:lnTo>
                <a:lnTo>
                  <a:pt x="4869754" y="3804495"/>
                </a:lnTo>
                <a:lnTo>
                  <a:pt x="0" y="38044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1962129" y="361781"/>
            <a:ext cx="13379656" cy="13900941"/>
          </a:xfrm>
          <a:custGeom>
            <a:avLst/>
            <a:gdLst/>
            <a:ahLst/>
            <a:cxnLst/>
            <a:rect r="r" b="b" t="t" l="l"/>
            <a:pathLst>
              <a:path h="13900941" w="13379656">
                <a:moveTo>
                  <a:pt x="0" y="0"/>
                </a:moveTo>
                <a:lnTo>
                  <a:pt x="13379656" y="0"/>
                </a:lnTo>
                <a:lnTo>
                  <a:pt x="13379656" y="13900941"/>
                </a:lnTo>
                <a:lnTo>
                  <a:pt x="0" y="139009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
        <p:nvSpPr>
          <p:cNvPr name="TextBox 6" id="6"/>
          <p:cNvSpPr txBox="true"/>
          <p:nvPr/>
        </p:nvSpPr>
        <p:spPr>
          <a:xfrm rot="0">
            <a:off x="4709312" y="1262846"/>
            <a:ext cx="9473684" cy="6870809"/>
          </a:xfrm>
          <a:prstGeom prst="rect">
            <a:avLst/>
          </a:prstGeom>
        </p:spPr>
        <p:txBody>
          <a:bodyPr anchor="t" rtlCol="false" tIns="0" lIns="0" bIns="0" rIns="0">
            <a:spAutoFit/>
          </a:bodyPr>
          <a:lstStyle/>
          <a:p>
            <a:pPr algn="ctr">
              <a:lnSpc>
                <a:spcPts val="6059"/>
              </a:lnSpc>
            </a:pPr>
            <a:r>
              <a:rPr lang="en-US" sz="5508" spc="-220">
                <a:solidFill>
                  <a:srgbClr val="292929"/>
                </a:solidFill>
                <a:latin typeface="Architects Daughter"/>
              </a:rPr>
              <a:t>‘The Spirit of the Lord is upon me, because he has anointed me to proclaim good news to the poor. He has sent me to proclaim liberty to the captives and recovering of sight to the blind, to set at liberty those who are oppressed.’</a:t>
            </a:r>
          </a:p>
          <a:p>
            <a:pPr algn="ctr">
              <a:lnSpc>
                <a:spcPts val="6059"/>
              </a:lnSpc>
            </a:pPr>
            <a:r>
              <a:rPr lang="en-US" sz="5508" spc="-220">
                <a:solidFill>
                  <a:srgbClr val="F40F12"/>
                </a:solidFill>
                <a:latin typeface="Architects Daughter"/>
              </a:rPr>
              <a:t>Luke 4: 18</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0" y="148592"/>
            <a:ext cx="4709312" cy="3679150"/>
          </a:xfrm>
          <a:custGeom>
            <a:avLst/>
            <a:gdLst/>
            <a:ahLst/>
            <a:cxnLst/>
            <a:rect r="r" b="b" t="t" l="l"/>
            <a:pathLst>
              <a:path h="3679150" w="4709312">
                <a:moveTo>
                  <a:pt x="0" y="0"/>
                </a:moveTo>
                <a:lnTo>
                  <a:pt x="4709312" y="0"/>
                </a:lnTo>
                <a:lnTo>
                  <a:pt x="4709312" y="3679150"/>
                </a:lnTo>
                <a:lnTo>
                  <a:pt x="0" y="36791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2434877" y="361781"/>
            <a:ext cx="12328438" cy="12808767"/>
          </a:xfrm>
          <a:custGeom>
            <a:avLst/>
            <a:gdLst/>
            <a:ahLst/>
            <a:cxnLst/>
            <a:rect r="r" b="b" t="t" l="l"/>
            <a:pathLst>
              <a:path h="12808767" w="12328438">
                <a:moveTo>
                  <a:pt x="0" y="0"/>
                </a:moveTo>
                <a:lnTo>
                  <a:pt x="12328438" y="0"/>
                </a:lnTo>
                <a:lnTo>
                  <a:pt x="12328438" y="12808766"/>
                </a:lnTo>
                <a:lnTo>
                  <a:pt x="0" y="12808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
        <p:nvSpPr>
          <p:cNvPr name="TextBox 6" id="6"/>
          <p:cNvSpPr txBox="true"/>
          <p:nvPr/>
        </p:nvSpPr>
        <p:spPr>
          <a:xfrm rot="0">
            <a:off x="4869754" y="1262846"/>
            <a:ext cx="8923043" cy="6451709"/>
          </a:xfrm>
          <a:prstGeom prst="rect">
            <a:avLst/>
          </a:prstGeom>
        </p:spPr>
        <p:txBody>
          <a:bodyPr anchor="t" rtlCol="false" tIns="0" lIns="0" bIns="0" rIns="0">
            <a:spAutoFit/>
          </a:bodyPr>
          <a:lstStyle/>
          <a:p>
            <a:pPr algn="ctr">
              <a:lnSpc>
                <a:spcPts val="6499"/>
              </a:lnSpc>
            </a:pPr>
            <a:r>
              <a:rPr lang="en-US" sz="5908" spc="-236">
                <a:solidFill>
                  <a:srgbClr val="292929"/>
                </a:solidFill>
                <a:latin typeface="Architects Daughter"/>
              </a:rPr>
              <a:t>And he answered, “You shall love the Lord your God with all your heart and with all your soul and with all your strength and with all your mind, and your neighbour as yourself.”</a:t>
            </a:r>
          </a:p>
          <a:p>
            <a:pPr algn="ctr">
              <a:lnSpc>
                <a:spcPts val="5619"/>
              </a:lnSpc>
            </a:pPr>
            <a:r>
              <a:rPr lang="en-US" sz="5108" spc="-204">
                <a:solidFill>
                  <a:srgbClr val="F40F12"/>
                </a:solidFill>
                <a:latin typeface="Architects Daughter"/>
              </a:rPr>
              <a:t>Luke 10: 27</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0" y="148592"/>
            <a:ext cx="4869754" cy="3804495"/>
          </a:xfrm>
          <a:custGeom>
            <a:avLst/>
            <a:gdLst/>
            <a:ahLst/>
            <a:cxnLst/>
            <a:rect r="r" b="b" t="t" l="l"/>
            <a:pathLst>
              <a:path h="3804495" w="4869754">
                <a:moveTo>
                  <a:pt x="0" y="0"/>
                </a:moveTo>
                <a:lnTo>
                  <a:pt x="4869754" y="0"/>
                </a:lnTo>
                <a:lnTo>
                  <a:pt x="4869754" y="3804495"/>
                </a:lnTo>
                <a:lnTo>
                  <a:pt x="0" y="38044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2891735" y="361781"/>
            <a:ext cx="12328438" cy="12808767"/>
          </a:xfrm>
          <a:custGeom>
            <a:avLst/>
            <a:gdLst/>
            <a:ahLst/>
            <a:cxnLst/>
            <a:rect r="r" b="b" t="t" l="l"/>
            <a:pathLst>
              <a:path h="12808767" w="12328438">
                <a:moveTo>
                  <a:pt x="0" y="0"/>
                </a:moveTo>
                <a:lnTo>
                  <a:pt x="12328438" y="0"/>
                </a:lnTo>
                <a:lnTo>
                  <a:pt x="12328438" y="12808766"/>
                </a:lnTo>
                <a:lnTo>
                  <a:pt x="0" y="12808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
        <p:nvSpPr>
          <p:cNvPr name="TextBox 6" id="6"/>
          <p:cNvSpPr txBox="true"/>
          <p:nvPr/>
        </p:nvSpPr>
        <p:spPr>
          <a:xfrm rot="0">
            <a:off x="5246071" y="1095375"/>
            <a:ext cx="8870649" cy="6713329"/>
          </a:xfrm>
          <a:prstGeom prst="rect">
            <a:avLst/>
          </a:prstGeom>
        </p:spPr>
        <p:txBody>
          <a:bodyPr anchor="t" rtlCol="false" tIns="0" lIns="0" bIns="0" rIns="0">
            <a:spAutoFit/>
          </a:bodyPr>
          <a:lstStyle/>
          <a:p>
            <a:pPr algn="ctr">
              <a:lnSpc>
                <a:spcPts val="7709"/>
              </a:lnSpc>
            </a:pPr>
            <a:r>
              <a:rPr lang="en-US" sz="7008" spc="-280">
                <a:solidFill>
                  <a:srgbClr val="292929"/>
                </a:solidFill>
                <a:latin typeface="Architects Daughter"/>
              </a:rPr>
              <a:t>But if anyone has the world's goods and sees his brother in need, yet closes his heart against him, how does God's love abide in him?</a:t>
            </a:r>
          </a:p>
          <a:p>
            <a:pPr algn="ctr">
              <a:lnSpc>
                <a:spcPts val="6829"/>
              </a:lnSpc>
            </a:pPr>
            <a:r>
              <a:rPr lang="en-US" sz="6208" spc="-248">
                <a:solidFill>
                  <a:srgbClr val="F40F12"/>
                </a:solidFill>
                <a:latin typeface="Architects Daughter"/>
              </a:rPr>
              <a:t>1 John 3:17</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0" y="148592"/>
            <a:ext cx="4869754" cy="3804495"/>
          </a:xfrm>
          <a:custGeom>
            <a:avLst/>
            <a:gdLst/>
            <a:ahLst/>
            <a:cxnLst/>
            <a:rect r="r" b="b" t="t" l="l"/>
            <a:pathLst>
              <a:path h="3804495" w="4869754">
                <a:moveTo>
                  <a:pt x="0" y="0"/>
                </a:moveTo>
                <a:lnTo>
                  <a:pt x="4869754" y="0"/>
                </a:lnTo>
                <a:lnTo>
                  <a:pt x="4869754" y="3804495"/>
                </a:lnTo>
                <a:lnTo>
                  <a:pt x="0" y="38044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29372" y="275301"/>
            <a:ext cx="13776360" cy="12014134"/>
          </a:xfrm>
          <a:custGeom>
            <a:avLst/>
            <a:gdLst/>
            <a:ahLst/>
            <a:cxnLst/>
            <a:rect r="r" b="b" t="t" l="l"/>
            <a:pathLst>
              <a:path h="12014134" w="13776360">
                <a:moveTo>
                  <a:pt x="0" y="0"/>
                </a:moveTo>
                <a:lnTo>
                  <a:pt x="13776360" y="0"/>
                </a:lnTo>
                <a:lnTo>
                  <a:pt x="13776360" y="12014133"/>
                </a:lnTo>
                <a:lnTo>
                  <a:pt x="0" y="12014133"/>
                </a:lnTo>
                <a:lnTo>
                  <a:pt x="0" y="0"/>
                </a:lnTo>
                <a:close/>
              </a:path>
            </a:pathLst>
          </a:custGeom>
          <a:blipFill>
            <a:blip r:embed="rId3"/>
            <a:stretch>
              <a:fillRect l="0" t="0" r="0" b="0"/>
            </a:stretch>
          </a:blipFill>
        </p:spPr>
      </p:sp>
      <p:sp>
        <p:nvSpPr>
          <p:cNvPr name="Freeform 4" id="4"/>
          <p:cNvSpPr/>
          <p:nvPr/>
        </p:nvSpPr>
        <p:spPr>
          <a:xfrm flipH="false" flipV="false" rot="0">
            <a:off x="2203140" y="361781"/>
            <a:ext cx="13461183" cy="13985645"/>
          </a:xfrm>
          <a:custGeom>
            <a:avLst/>
            <a:gdLst/>
            <a:ahLst/>
            <a:cxnLst/>
            <a:rect r="r" b="b" t="t" l="l"/>
            <a:pathLst>
              <a:path h="13985645" w="13461183">
                <a:moveTo>
                  <a:pt x="0" y="0"/>
                </a:moveTo>
                <a:lnTo>
                  <a:pt x="13461183" y="0"/>
                </a:lnTo>
                <a:lnTo>
                  <a:pt x="13461183" y="13985645"/>
                </a:lnTo>
                <a:lnTo>
                  <a:pt x="0" y="139856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6"/>
            <a:stretch>
              <a:fillRect l="0" t="0" r="0" b="0"/>
            </a:stretch>
          </a:blipFill>
        </p:spPr>
      </p:sp>
      <p:sp>
        <p:nvSpPr>
          <p:cNvPr name="TextBox 6" id="6"/>
          <p:cNvSpPr txBox="true"/>
          <p:nvPr/>
        </p:nvSpPr>
        <p:spPr>
          <a:xfrm rot="0">
            <a:off x="4638366" y="1253321"/>
            <a:ext cx="9854672" cy="7434055"/>
          </a:xfrm>
          <a:prstGeom prst="rect">
            <a:avLst/>
          </a:prstGeom>
        </p:spPr>
        <p:txBody>
          <a:bodyPr anchor="t" rtlCol="false" tIns="0" lIns="0" bIns="0" rIns="0">
            <a:spAutoFit/>
          </a:bodyPr>
          <a:lstStyle/>
          <a:p>
            <a:pPr algn="ctr">
              <a:lnSpc>
                <a:spcPts val="4959"/>
              </a:lnSpc>
            </a:pPr>
            <a:r>
              <a:rPr lang="en-US" sz="4508" spc="-180">
                <a:solidFill>
                  <a:srgbClr val="292929"/>
                </a:solidFill>
                <a:latin typeface="Architects Daughter"/>
              </a:rPr>
              <a:t>He said also to the man who had invited him, “When you give a dinner or a banquet, do not invite your friends or your brothers or your relatives or rich neighbours, lest they also invite you in return and you be repaid. But when you give a feast, invite the poor, the crippled, the lame, the blind, and you will be blessed, because they cannot repay you. For you will be repaid at the resurrection of the just.”</a:t>
            </a:r>
          </a:p>
          <a:p>
            <a:pPr algn="ctr">
              <a:lnSpc>
                <a:spcPts val="4079"/>
              </a:lnSpc>
            </a:pPr>
            <a:r>
              <a:rPr lang="en-US" sz="3708" spc="-148">
                <a:solidFill>
                  <a:srgbClr val="F40F12"/>
                </a:solidFill>
                <a:latin typeface="Architects Daughter"/>
              </a:rPr>
              <a:t>Luke 14: 12 - 14</a:t>
            </a:r>
          </a:p>
        </p:txBody>
      </p:sp>
      <p:sp>
        <p:nvSpPr>
          <p:cNvPr name="Freeform 7" id="7"/>
          <p:cNvSpPr/>
          <p:nvPr/>
        </p:nvSpPr>
        <p:spPr>
          <a:xfrm flipH="false" flipV="false" rot="0">
            <a:off x="14493038" y="2778544"/>
            <a:ext cx="3631094" cy="7317066"/>
          </a:xfrm>
          <a:custGeom>
            <a:avLst/>
            <a:gdLst/>
            <a:ahLst/>
            <a:cxnLst/>
            <a:rect r="r" b="b" t="t" l="l"/>
            <a:pathLst>
              <a:path h="7317066" w="3631094">
                <a:moveTo>
                  <a:pt x="0" y="0"/>
                </a:moveTo>
                <a:lnTo>
                  <a:pt x="3631094" y="0"/>
                </a:lnTo>
                <a:lnTo>
                  <a:pt x="3631094" y="7317066"/>
                </a:lnTo>
                <a:lnTo>
                  <a:pt x="0" y="7317066"/>
                </a:lnTo>
                <a:lnTo>
                  <a:pt x="0" y="0"/>
                </a:lnTo>
                <a:close/>
              </a:path>
            </a:pathLst>
          </a:custGeom>
          <a:blipFill>
            <a:blip r:embed="rId7"/>
            <a:stretch>
              <a:fillRect l="0" t="0" r="0" b="0"/>
            </a:stretch>
          </a:blipFill>
        </p:spPr>
      </p:sp>
      <p:sp>
        <p:nvSpPr>
          <p:cNvPr name="Freeform 8" id="8"/>
          <p:cNvSpPr/>
          <p:nvPr/>
        </p:nvSpPr>
        <p:spPr>
          <a:xfrm flipH="false" flipV="false" rot="0">
            <a:off x="222563" y="207540"/>
            <a:ext cx="4230600" cy="3945035"/>
          </a:xfrm>
          <a:custGeom>
            <a:avLst/>
            <a:gdLst/>
            <a:ahLst/>
            <a:cxnLst/>
            <a:rect r="r" b="b" t="t" l="l"/>
            <a:pathLst>
              <a:path h="3945035" w="4230600">
                <a:moveTo>
                  <a:pt x="0" y="0"/>
                </a:moveTo>
                <a:lnTo>
                  <a:pt x="4230600" y="0"/>
                </a:lnTo>
                <a:lnTo>
                  <a:pt x="4230600" y="3945035"/>
                </a:lnTo>
                <a:lnTo>
                  <a:pt x="0" y="39450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slow">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5699547">
            <a:off x="9154138" y="-535958"/>
            <a:ext cx="13672411" cy="6542733"/>
          </a:xfrm>
          <a:custGeom>
            <a:avLst/>
            <a:gdLst/>
            <a:ahLst/>
            <a:cxnLst/>
            <a:rect r="r" b="b" t="t" l="l"/>
            <a:pathLst>
              <a:path h="6542733" w="13672411">
                <a:moveTo>
                  <a:pt x="13672411" y="0"/>
                </a:moveTo>
                <a:lnTo>
                  <a:pt x="0" y="0"/>
                </a:lnTo>
                <a:lnTo>
                  <a:pt x="0" y="6542732"/>
                </a:lnTo>
                <a:lnTo>
                  <a:pt x="13672411" y="6542732"/>
                </a:lnTo>
                <a:lnTo>
                  <a:pt x="13672411" y="0"/>
                </a:lnTo>
                <a:close/>
              </a:path>
            </a:pathLst>
          </a:custGeom>
          <a:blipFill>
            <a:blip r:embed="rId3"/>
            <a:stretch>
              <a:fillRect l="0" t="-1699" r="0" b="0"/>
            </a:stretch>
          </a:blipFill>
        </p:spPr>
      </p:sp>
      <p:sp>
        <p:nvSpPr>
          <p:cNvPr name="Freeform 4" id="4"/>
          <p:cNvSpPr/>
          <p:nvPr/>
        </p:nvSpPr>
        <p:spPr>
          <a:xfrm flipH="false" flipV="false" rot="-71697">
            <a:off x="890531" y="633094"/>
            <a:ext cx="11402090" cy="9991081"/>
          </a:xfrm>
          <a:custGeom>
            <a:avLst/>
            <a:gdLst/>
            <a:ahLst/>
            <a:cxnLst/>
            <a:rect r="r" b="b" t="t" l="l"/>
            <a:pathLst>
              <a:path h="9991081" w="11402090">
                <a:moveTo>
                  <a:pt x="0" y="0"/>
                </a:moveTo>
                <a:lnTo>
                  <a:pt x="11402089" y="0"/>
                </a:lnTo>
                <a:lnTo>
                  <a:pt x="11402089" y="9991082"/>
                </a:lnTo>
                <a:lnTo>
                  <a:pt x="0" y="9991082"/>
                </a:lnTo>
                <a:lnTo>
                  <a:pt x="0" y="0"/>
                </a:lnTo>
                <a:close/>
              </a:path>
            </a:pathLst>
          </a:custGeom>
          <a:blipFill>
            <a:blip r:embed="rId4"/>
            <a:stretch>
              <a:fillRect l="0" t="0" r="0" b="0"/>
            </a:stretch>
          </a:blipFill>
        </p:spPr>
      </p:sp>
      <p:sp>
        <p:nvSpPr>
          <p:cNvPr name="Freeform 5" id="5"/>
          <p:cNvSpPr/>
          <p:nvPr/>
        </p:nvSpPr>
        <p:spPr>
          <a:xfrm flipH="false" flipV="false" rot="0">
            <a:off x="16309814" y="361781"/>
            <a:ext cx="1687830" cy="1687830"/>
          </a:xfrm>
          <a:custGeom>
            <a:avLst/>
            <a:gdLst/>
            <a:ahLst/>
            <a:cxnLst/>
            <a:rect r="r" b="b" t="t" l="l"/>
            <a:pathLst>
              <a:path h="1687830" w="1687830">
                <a:moveTo>
                  <a:pt x="0" y="0"/>
                </a:moveTo>
                <a:lnTo>
                  <a:pt x="1687830" y="0"/>
                </a:lnTo>
                <a:lnTo>
                  <a:pt x="1687830" y="1687830"/>
                </a:lnTo>
                <a:lnTo>
                  <a:pt x="0" y="1687830"/>
                </a:lnTo>
                <a:lnTo>
                  <a:pt x="0" y="0"/>
                </a:lnTo>
                <a:close/>
              </a:path>
            </a:pathLst>
          </a:custGeom>
          <a:blipFill>
            <a:blip r:embed="rId5"/>
            <a:stretch>
              <a:fillRect l="0" t="0" r="0" b="0"/>
            </a:stretch>
          </a:blipFill>
        </p:spPr>
      </p:sp>
      <p:pic>
        <p:nvPicPr>
          <p:cNvPr name="Picture 6" id="6"/>
          <p:cNvPicPr>
            <a:picLocks noChangeAspect="true"/>
          </p:cNvPicPr>
          <p:nvPr/>
        </p:nvPicPr>
        <p:blipFill>
          <a:blip r:embed="rId6"/>
          <a:srcRect l="0" t="0" r="0" b="0"/>
          <a:stretch>
            <a:fillRect/>
          </a:stretch>
        </p:blipFill>
        <p:spPr>
          <a:xfrm flipH="false" flipV="false" rot="0">
            <a:off x="787591" y="0"/>
            <a:ext cx="12031579" cy="10287000"/>
          </a:xfrm>
          <a:prstGeom prst="rect">
            <a:avLst/>
          </a:prstGeom>
        </p:spPr>
      </p:pic>
      <p:sp>
        <p:nvSpPr>
          <p:cNvPr name="TextBox 7" id="7"/>
          <p:cNvSpPr txBox="true"/>
          <p:nvPr/>
        </p:nvSpPr>
        <p:spPr>
          <a:xfrm rot="0">
            <a:off x="2048802" y="1272371"/>
            <a:ext cx="9509157" cy="5967097"/>
          </a:xfrm>
          <a:prstGeom prst="rect">
            <a:avLst/>
          </a:prstGeom>
        </p:spPr>
        <p:txBody>
          <a:bodyPr anchor="t" rtlCol="false" tIns="0" lIns="0" bIns="0" rIns="0">
            <a:spAutoFit/>
          </a:bodyPr>
          <a:lstStyle/>
          <a:p>
            <a:pPr algn="ctr">
              <a:lnSpc>
                <a:spcPts val="7810"/>
              </a:lnSpc>
            </a:pPr>
            <a:r>
              <a:rPr lang="en-US" sz="7100" spc="-284">
                <a:solidFill>
                  <a:srgbClr val="292929"/>
                </a:solidFill>
                <a:latin typeface="Architects Daughter"/>
              </a:rPr>
              <a:t>Now take a few minutes to share your work with a partner; explain why you chose the Bible passage that you did. </a:t>
            </a:r>
          </a:p>
        </p:txBody>
      </p:sp>
      <p:sp>
        <p:nvSpPr>
          <p:cNvPr name="Freeform 8" id="8"/>
          <p:cNvSpPr/>
          <p:nvPr/>
        </p:nvSpPr>
        <p:spPr>
          <a:xfrm flipH="false" flipV="false" rot="0">
            <a:off x="13500392" y="2414769"/>
            <a:ext cx="3758908" cy="3213866"/>
          </a:xfrm>
          <a:custGeom>
            <a:avLst/>
            <a:gdLst/>
            <a:ahLst/>
            <a:cxnLst/>
            <a:rect r="r" b="b" t="t" l="l"/>
            <a:pathLst>
              <a:path h="3213866" w="3758908">
                <a:moveTo>
                  <a:pt x="0" y="0"/>
                </a:moveTo>
                <a:lnTo>
                  <a:pt x="3758908" y="0"/>
                </a:lnTo>
                <a:lnTo>
                  <a:pt x="3758908" y="3213866"/>
                </a:lnTo>
                <a:lnTo>
                  <a:pt x="0" y="32138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8853644" y="5628635"/>
            <a:ext cx="9293496" cy="4658365"/>
          </a:xfrm>
          <a:custGeom>
            <a:avLst/>
            <a:gdLst/>
            <a:ahLst/>
            <a:cxnLst/>
            <a:rect r="r" b="b" t="t" l="l"/>
            <a:pathLst>
              <a:path h="4658365" w="9293496">
                <a:moveTo>
                  <a:pt x="0" y="0"/>
                </a:moveTo>
                <a:lnTo>
                  <a:pt x="9293496" y="0"/>
                </a:lnTo>
                <a:lnTo>
                  <a:pt x="9293496" y="4658365"/>
                </a:lnTo>
                <a:lnTo>
                  <a:pt x="0" y="46583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slow">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773572" y="-1424880"/>
            <a:ext cx="15153127" cy="15992746"/>
          </a:xfrm>
          <a:custGeom>
            <a:avLst/>
            <a:gdLst/>
            <a:ahLst/>
            <a:cxnLst/>
            <a:rect r="r" b="b" t="t" l="l"/>
            <a:pathLst>
              <a:path h="15992746" w="15153127">
                <a:moveTo>
                  <a:pt x="0" y="0"/>
                </a:moveTo>
                <a:lnTo>
                  <a:pt x="15153127" y="0"/>
                </a:lnTo>
                <a:lnTo>
                  <a:pt x="15153127" y="15992746"/>
                </a:lnTo>
                <a:lnTo>
                  <a:pt x="0" y="159927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8209" y="4335086"/>
            <a:ext cx="5170725" cy="5951914"/>
          </a:xfrm>
          <a:custGeom>
            <a:avLst/>
            <a:gdLst/>
            <a:ahLst/>
            <a:cxnLst/>
            <a:rect r="r" b="b" t="t" l="l"/>
            <a:pathLst>
              <a:path h="5951914" w="5170725">
                <a:moveTo>
                  <a:pt x="0" y="0"/>
                </a:moveTo>
                <a:lnTo>
                  <a:pt x="5170725" y="0"/>
                </a:lnTo>
                <a:lnTo>
                  <a:pt x="5170725" y="5951914"/>
                </a:lnTo>
                <a:lnTo>
                  <a:pt x="0" y="5951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5" id="5"/>
          <p:cNvPicPr>
            <a:picLocks noChangeAspect="true"/>
          </p:cNvPicPr>
          <p:nvPr/>
        </p:nvPicPr>
        <p:blipFill>
          <a:blip r:embed="rId7"/>
          <a:srcRect l="0" t="0" r="0" b="0"/>
          <a:stretch>
            <a:fillRect/>
          </a:stretch>
        </p:blipFill>
        <p:spPr>
          <a:xfrm flipH="false" flipV="false" rot="0">
            <a:off x="1273365" y="1211456"/>
            <a:ext cx="2717558" cy="3123630"/>
          </a:xfrm>
          <a:prstGeom prst="rect">
            <a:avLst/>
          </a:prstGeom>
        </p:spPr>
      </p:pic>
      <p:sp>
        <p:nvSpPr>
          <p:cNvPr name="TextBox 6" id="6"/>
          <p:cNvSpPr txBox="true"/>
          <p:nvPr/>
        </p:nvSpPr>
        <p:spPr>
          <a:xfrm rot="0">
            <a:off x="471680" y="701040"/>
            <a:ext cx="16017764" cy="874395"/>
          </a:xfrm>
          <a:prstGeom prst="rect">
            <a:avLst/>
          </a:prstGeom>
        </p:spPr>
        <p:txBody>
          <a:bodyPr anchor="t" rtlCol="false" tIns="0" lIns="0" bIns="0" rIns="0">
            <a:spAutoFit/>
          </a:bodyPr>
          <a:lstStyle/>
          <a:p>
            <a:pPr algn="ctr">
              <a:lnSpc>
                <a:spcPts val="6480"/>
              </a:lnSpc>
            </a:pPr>
            <a:r>
              <a:rPr lang="en-US" sz="7200" spc="-288">
                <a:solidFill>
                  <a:srgbClr val="FFC100"/>
                </a:solidFill>
                <a:latin typeface="Architects Daughter"/>
              </a:rPr>
              <a:t>What have you learnt from this session?</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DAF0JBcLts0</dc:identifier>
  <dcterms:modified xsi:type="dcterms:W3CDTF">2011-08-01T06:04:30Z</dcterms:modified>
  <cp:revision>1</cp:revision>
  <dc:title>Copy of CST - Preferential Option for the Poor</dc:title>
</cp:coreProperties>
</file>